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26" r:id="rId2"/>
    <p:sldId id="327" r:id="rId3"/>
    <p:sldId id="317" r:id="rId4"/>
    <p:sldId id="291" r:id="rId5"/>
    <p:sldId id="315" r:id="rId6"/>
    <p:sldId id="294"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295" r:id="rId23"/>
    <p:sldId id="293" r:id="rId24"/>
    <p:sldId id="297" r:id="rId25"/>
    <p:sldId id="268" r:id="rId26"/>
    <p:sldId id="269" r:id="rId27"/>
    <p:sldId id="270" r:id="rId28"/>
    <p:sldId id="271" r:id="rId29"/>
    <p:sldId id="272" r:id="rId30"/>
    <p:sldId id="273" r:id="rId31"/>
    <p:sldId id="274" r:id="rId32"/>
    <p:sldId id="275" r:id="rId33"/>
    <p:sldId id="276" r:id="rId34"/>
    <p:sldId id="323" r:id="rId35"/>
    <p:sldId id="325" r:id="rId36"/>
    <p:sldId id="321" r:id="rId37"/>
    <p:sldId id="318" r:id="rId38"/>
    <p:sldId id="319" r:id="rId39"/>
    <p:sldId id="320" r:id="rId40"/>
    <p:sldId id="285" r:id="rId41"/>
    <p:sldId id="286" r:id="rId42"/>
    <p:sldId id="287" r:id="rId43"/>
    <p:sldId id="288" r:id="rId44"/>
    <p:sldId id="258" r:id="rId45"/>
    <p:sldId id="259" r:id="rId46"/>
    <p:sldId id="262" r:id="rId47"/>
    <p:sldId id="264" r:id="rId48"/>
    <p:sldId id="265" r:id="rId49"/>
    <p:sldId id="313" r:id="rId50"/>
    <p:sldId id="31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6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4BAA20-AEAC-4E7E-AA13-7C3F48CB514B}" type="datetimeFigureOut">
              <a:rPr lang="en-US" smtClean="0"/>
              <a:pPr/>
              <a:t>1/29/2020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88B352-AD77-4400-B309-5DED01750ECA}" type="slidenum">
              <a:rPr lang="en-US" smtClean="0"/>
              <a:pPr/>
              <a:t>‹#›</a:t>
            </a:fld>
            <a:endParaRPr lang="en-US"/>
          </a:p>
        </p:txBody>
      </p:sp>
    </p:spTree>
    <p:extLst>
      <p:ext uri="{BB962C8B-B14F-4D97-AF65-F5344CB8AC3E}">
        <p14:creationId xmlns:p14="http://schemas.microsoft.com/office/powerpoint/2010/main" xmlns="" val="4292332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05B9C5E3-12BB-4270-BB66-1916DB129263}" type="slidenum">
              <a:rPr lang="en-US" altLang="zh-CN"/>
              <a:pPr/>
              <a:t>2</a:t>
            </a:fld>
            <a:endParaRPr lang="en-US" altLang="zh-CN"/>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BA471D-7538-45B7-9821-F50C32C3D012}"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A471D-7538-45B7-9821-F50C32C3D012}"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BA471D-7538-45B7-9821-F50C32C3D012}"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BA471D-7538-45B7-9821-F50C32C3D012}" type="datetimeFigureOut">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BA471D-7538-45B7-9821-F50C32C3D012}" type="datetimeFigureOut">
              <a:rPr lang="en-US" smtClean="0"/>
              <a:pPr/>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BA471D-7538-45B7-9821-F50C32C3D012}" type="datetimeFigureOut">
              <a:rPr lang="en-US" smtClean="0"/>
              <a:pPr/>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BA471D-7538-45B7-9821-F50C32C3D012}" type="datetimeFigureOut">
              <a:rPr lang="en-US" smtClean="0"/>
              <a:pPr/>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BA471D-7538-45B7-9821-F50C32C3D012}" type="datetimeFigureOut">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BA471D-7538-45B7-9821-F50C32C3D012}" type="datetimeFigureOut">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A471D-7538-45B7-9821-F50C32C3D012}"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A471D-7538-45B7-9821-F50C32C3D012}"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FB4FF-A64F-4FB7-86D6-10AF0559F1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A471D-7538-45B7-9821-F50C32C3D012}" type="datetimeFigureOut">
              <a:rPr lang="en-US" smtClean="0"/>
              <a:pPr/>
              <a:t>1/29/2020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FB4FF-A64F-4FB7-86D6-10AF0559F1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hyperphysics.phy-astr.gsu.edu/hbase/quantum/disene.html" TargetMode="External"/><Relationship Id="rId13" Type="http://schemas.openxmlformats.org/officeDocument/2006/relationships/image" Target="../media/image23.gif"/><Relationship Id="rId3" Type="http://schemas.openxmlformats.org/officeDocument/2006/relationships/hyperlink" Target="http://hyperphysics.phy-astr.gsu.edu/hbase/quantum/disfcn.html" TargetMode="External"/><Relationship Id="rId7" Type="http://schemas.openxmlformats.org/officeDocument/2006/relationships/image" Target="../media/image22.gif"/><Relationship Id="rId12" Type="http://schemas.openxmlformats.org/officeDocument/2006/relationships/hyperlink" Target="http://hyperphysics.phy-astr.gsu.edu/hbase/quantum/disfd.html" TargetMode="External"/><Relationship Id="rId2" Type="http://schemas.openxmlformats.org/officeDocument/2006/relationships/hyperlink" Target="http://hyperphysics.phy-astr.gsu.edu/hbase/math/probas.html" TargetMode="External"/><Relationship Id="rId1" Type="http://schemas.openxmlformats.org/officeDocument/2006/relationships/slideLayout" Target="../slideLayouts/slideLayout7.xml"/><Relationship Id="rId6" Type="http://schemas.openxmlformats.org/officeDocument/2006/relationships/hyperlink" Target="http://hyperphysics.phy-astr.gsu.edu/hbase/quantum/disbe.html" TargetMode="External"/><Relationship Id="rId11" Type="http://schemas.openxmlformats.org/officeDocument/2006/relationships/hyperlink" Target="http://hyperphysics.phy-astr.gsu.edu/hbase/solids/phonon.html" TargetMode="External"/><Relationship Id="rId5" Type="http://schemas.openxmlformats.org/officeDocument/2006/relationships/hyperlink" Target="http://hyperphysics.phy-astr.gsu.edu/hbase/kinetic/kintem.html" TargetMode="External"/><Relationship Id="rId15" Type="http://schemas.openxmlformats.org/officeDocument/2006/relationships/hyperlink" Target="http://hyperphysics.phy-astr.gsu.edu/hbase/solids/fermi.html" TargetMode="External"/><Relationship Id="rId10" Type="http://schemas.openxmlformats.org/officeDocument/2006/relationships/hyperlink" Target="http://hyperphysics.phy-astr.gsu.edu/hbase/mod6.html" TargetMode="External"/><Relationship Id="rId4" Type="http://schemas.openxmlformats.org/officeDocument/2006/relationships/image" Target="../media/image21.gif"/><Relationship Id="rId9" Type="http://schemas.openxmlformats.org/officeDocument/2006/relationships/hyperlink" Target="http://hyperphysics.phy-astr.gsu.edu/hbase/particles/spinc.html" TargetMode="External"/><Relationship Id="rId14" Type="http://schemas.openxmlformats.org/officeDocument/2006/relationships/hyperlink" Target="http://hyperphysics.phy-astr.gsu.edu/hbase/solids/fermi2.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hyperphysics.phy-astr.gsu.edu/hbase/quantum/disene.html" TargetMode="External"/><Relationship Id="rId1" Type="http://schemas.openxmlformats.org/officeDocument/2006/relationships/slideLayout" Target="../slideLayouts/slideLayout7.xml"/><Relationship Id="rId5" Type="http://schemas.openxmlformats.org/officeDocument/2006/relationships/image" Target="../media/image26.gif"/><Relationship Id="rId4" Type="http://schemas.openxmlformats.org/officeDocument/2006/relationships/image" Target="../media/image25.gif"/></Relationships>
</file>

<file path=ppt/slides/_rels/slide24.xml.rels><?xml version="1.0" encoding="UTF-8" standalone="yes"?>
<Relationships xmlns="http://schemas.openxmlformats.org/package/2006/relationships"><Relationship Id="rId8" Type="http://schemas.openxmlformats.org/officeDocument/2006/relationships/hyperlink" Target="http://hyperphysics.phy-astr.gsu.edu/hbase/quantum/disfd.html" TargetMode="External"/><Relationship Id="rId13" Type="http://schemas.openxmlformats.org/officeDocument/2006/relationships/hyperlink" Target="http://hyperphysics.phy-astr.gsu.edu/hbase/solids/bcs.html" TargetMode="External"/><Relationship Id="rId3" Type="http://schemas.openxmlformats.org/officeDocument/2006/relationships/hyperlink" Target="http://hyperphysics.phy-astr.gsu.edu/hbase/particles/spinc.html" TargetMode="External"/><Relationship Id="rId7" Type="http://schemas.openxmlformats.org/officeDocument/2006/relationships/hyperlink" Target="http://hyperphysics.phy-astr.gsu.edu/hbase/quantum/disbe.html" TargetMode="External"/><Relationship Id="rId12" Type="http://schemas.openxmlformats.org/officeDocument/2006/relationships/hyperlink" Target="http://hyperphysics.phy-astr.gsu.edu/hbase/lhel.html" TargetMode="External"/><Relationship Id="rId17" Type="http://schemas.openxmlformats.org/officeDocument/2006/relationships/hyperlink" Target="http://hyperphysics.phy-astr.gsu.edu/hbase/mod6.html" TargetMode="External"/><Relationship Id="rId2" Type="http://schemas.openxmlformats.org/officeDocument/2006/relationships/hyperlink" Target="http://hyperphysics.phy-astr.gsu.edu/hbase/spin.html" TargetMode="External"/><Relationship Id="rId16" Type="http://schemas.openxmlformats.org/officeDocument/2006/relationships/hyperlink" Target="http://hyperphysics.phy-astr.gsu.edu/hbase/mod2.html" TargetMode="External"/><Relationship Id="rId1" Type="http://schemas.openxmlformats.org/officeDocument/2006/relationships/slideLayout" Target="../slideLayouts/slideLayout7.xml"/><Relationship Id="rId6" Type="http://schemas.openxmlformats.org/officeDocument/2006/relationships/hyperlink" Target="http://hyperphysics.phy-astr.gsu.edu/hbase/quantum/disfcn.html" TargetMode="External"/><Relationship Id="rId11" Type="http://schemas.openxmlformats.org/officeDocument/2006/relationships/hyperlink" Target="http://hyperphysics.phy-astr.gsu.edu/hbase/solids/fermi.html" TargetMode="External"/><Relationship Id="rId5" Type="http://schemas.openxmlformats.org/officeDocument/2006/relationships/hyperlink" Target="http://hyperphysics.phy-astr.gsu.edu/hbase/particles/lepton.html" TargetMode="External"/><Relationship Id="rId15" Type="http://schemas.openxmlformats.org/officeDocument/2006/relationships/hyperlink" Target="http://hyperphysics.phy-astr.gsu.edu/hbase/particles/expar.html" TargetMode="External"/><Relationship Id="rId10" Type="http://schemas.openxmlformats.org/officeDocument/2006/relationships/hyperlink" Target="http://hyperphysics.phy-astr.gsu.edu/hbase/solids/fermi2.html" TargetMode="External"/><Relationship Id="rId4" Type="http://schemas.openxmlformats.org/officeDocument/2006/relationships/hyperlink" Target="http://hyperphysics.phy-astr.gsu.edu/hbase/pauli.html" TargetMode="External"/><Relationship Id="rId9" Type="http://schemas.openxmlformats.org/officeDocument/2006/relationships/hyperlink" Target="http://hyperphysics.phy-astr.gsu.edu/hbase/particles/proton.html" TargetMode="External"/><Relationship Id="rId14" Type="http://schemas.openxmlformats.org/officeDocument/2006/relationships/hyperlink" Target="http://hyperphysics.phy-astr.gsu.edu/hbase/solids/scond.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png"/></Relationships>
</file>

<file path=ppt/slides/_rels/slide4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hyperlink" Target="http://hyperphysics.phy-astr.gsu.edu/hbase/math/probas.html" TargetMode="External"/><Relationship Id="rId1" Type="http://schemas.openxmlformats.org/officeDocument/2006/relationships/slideLayout" Target="../slideLayouts/slideLayout7.xml"/><Relationship Id="rId5" Type="http://schemas.openxmlformats.org/officeDocument/2006/relationships/image" Target="../media/image97.gif"/><Relationship Id="rId4" Type="http://schemas.openxmlformats.org/officeDocument/2006/relationships/hyperlink" Target="http://hyperphysics.phy-astr.gsu.edu/hbase/quantum/disfcn.html"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98.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hyperphysics.phy-astr.gsu.edu/hbase/quantum/disfd.html" TargetMode="External"/><Relationship Id="rId2" Type="http://schemas.openxmlformats.org/officeDocument/2006/relationships/hyperlink" Target="http://hyperphysics.phy-astr.gsu.edu/hbase/quantum/disbe.html" TargetMode="External"/><Relationship Id="rId1" Type="http://schemas.openxmlformats.org/officeDocument/2006/relationships/slideLayout" Target="../slideLayouts/slideLayout7.xml"/><Relationship Id="rId4" Type="http://schemas.openxmlformats.org/officeDocument/2006/relationships/hyperlink" Target="http://hyperphysics.phy-astr.gsu.edu/hbase/debrog.html"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hyperphysics.phy-astr.gsu.edu/hbase/solids/bcs.html" TargetMode="External"/><Relationship Id="rId3" Type="http://schemas.openxmlformats.org/officeDocument/2006/relationships/hyperlink" Target="http://hyperphysics.phy-astr.gsu.edu/hbase/particles/spinc.html" TargetMode="External"/><Relationship Id="rId7" Type="http://schemas.openxmlformats.org/officeDocument/2006/relationships/hyperlink" Target="http://hyperphysics.phy-astr.gsu.edu/hbase/solids/scond.html" TargetMode="External"/><Relationship Id="rId2" Type="http://schemas.openxmlformats.org/officeDocument/2006/relationships/image" Target="../media/image96.gif"/><Relationship Id="rId1" Type="http://schemas.openxmlformats.org/officeDocument/2006/relationships/slideLayout" Target="../slideLayouts/slideLayout7.xml"/><Relationship Id="rId6" Type="http://schemas.openxmlformats.org/officeDocument/2006/relationships/hyperlink" Target="http://hyperphysics.phy-astr.gsu.edu/hbase/lhel.html" TargetMode="External"/><Relationship Id="rId11" Type="http://schemas.openxmlformats.org/officeDocument/2006/relationships/hyperlink" Target="http://hyperphysics.phy-astr.gsu.edu/hbase/debrog.html" TargetMode="External"/><Relationship Id="rId5" Type="http://schemas.openxmlformats.org/officeDocument/2006/relationships/hyperlink" Target="http://hyperphysics.phy-astr.gsu.edu/hbase/pauli.html" TargetMode="External"/><Relationship Id="rId10" Type="http://schemas.openxmlformats.org/officeDocument/2006/relationships/hyperlink" Target="http://hyperphysics.phy-astr.gsu.edu/hbase/quantum/disene.html" TargetMode="External"/><Relationship Id="rId4" Type="http://schemas.openxmlformats.org/officeDocument/2006/relationships/hyperlink" Target="http://hyperphysics.phy-astr.gsu.edu/hbase/quantum/disbe.html" TargetMode="External"/><Relationship Id="rId9" Type="http://schemas.openxmlformats.org/officeDocument/2006/relationships/hyperlink" Target="http://hyperphysics.phy-astr.gsu.edu/hbase/solids/coop.html"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101.gif"/><Relationship Id="rId3" Type="http://schemas.openxmlformats.org/officeDocument/2006/relationships/hyperlink" Target="http://hyperphysics.phy-astr.gsu.edu/hbase/quantum/disfcn.html" TargetMode="External"/><Relationship Id="rId7" Type="http://schemas.openxmlformats.org/officeDocument/2006/relationships/image" Target="../media/image100.gif"/><Relationship Id="rId2" Type="http://schemas.openxmlformats.org/officeDocument/2006/relationships/hyperlink" Target="http://hyperphysics.phy-astr.gsu.edu/hbase/quantum/disene.html" TargetMode="External"/><Relationship Id="rId1" Type="http://schemas.openxmlformats.org/officeDocument/2006/relationships/slideLayout" Target="../slideLayouts/slideLayout7.xml"/><Relationship Id="rId6" Type="http://schemas.openxmlformats.org/officeDocument/2006/relationships/hyperlink" Target="http://hyperphysics.phy-astr.gsu.edu/hbase/math/permut.html" TargetMode="External"/><Relationship Id="rId5" Type="http://schemas.openxmlformats.org/officeDocument/2006/relationships/hyperlink" Target="http://hyperphysics.phy-astr.gsu.edu/hbase/quantum/disbol.html" TargetMode="External"/><Relationship Id="rId4" Type="http://schemas.openxmlformats.org/officeDocument/2006/relationships/image" Target="../media/image99.gif"/></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2743200"/>
            <a:ext cx="6393930" cy="1200329"/>
          </a:xfrm>
          <a:prstGeom prst="rect">
            <a:avLst/>
          </a:prstGeom>
        </p:spPr>
        <p:txBody>
          <a:bodyPr wrap="none">
            <a:spAutoFit/>
          </a:bodyPr>
          <a:lstStyle/>
          <a:p>
            <a:r>
              <a:rPr lang="en-US" altLang="zh-CN" sz="3600" b="1" dirty="0" smtClean="0">
                <a:solidFill>
                  <a:srgbClr val="FF0000"/>
                </a:solidFill>
              </a:rPr>
              <a:t>STATISTICAL THERMODYNAMICS</a:t>
            </a:r>
          </a:p>
          <a:p>
            <a:r>
              <a:rPr lang="en-US" altLang="zh-CN" sz="3600" b="1" dirty="0" smtClean="0">
                <a:solidFill>
                  <a:srgbClr val="FF0000"/>
                </a:solidFill>
              </a:rPr>
              <a:t>            </a:t>
            </a:r>
            <a:r>
              <a:rPr lang="en-US" altLang="zh-CN" sz="3600" b="1" dirty="0" smtClean="0">
                <a:solidFill>
                  <a:srgbClr val="002060"/>
                </a:solidFill>
              </a:rPr>
              <a:t>M.Sc. Chemistry</a:t>
            </a:r>
            <a:endParaRPr lang="en-US" altLang="zh-CN" sz="3600" b="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6" name="Text Box 10"/>
          <p:cNvSpPr txBox="1">
            <a:spLocks noChangeArrowheads="1"/>
          </p:cNvSpPr>
          <p:nvPr/>
        </p:nvSpPr>
        <p:spPr bwMode="auto">
          <a:xfrm>
            <a:off x="533400" y="1143000"/>
            <a:ext cx="8115328" cy="880369"/>
          </a:xfrm>
          <a:prstGeom prst="rect">
            <a:avLst/>
          </a:prstGeom>
          <a:noFill/>
          <a:ln w="9525">
            <a:noFill/>
            <a:miter lim="800000"/>
            <a:headEnd/>
            <a:tailEnd/>
          </a:ln>
        </p:spPr>
        <p:txBody>
          <a:bodyPr wrap="square">
            <a:spAutoFit/>
          </a:bodyPr>
          <a:lstStyle/>
          <a:p>
            <a:pPr>
              <a:lnSpc>
                <a:spcPct val="150000"/>
              </a:lnSpc>
            </a:pPr>
            <a:r>
              <a:rPr kumimoji="0" lang="en-US" altLang="zh-CN" b="1" dirty="0">
                <a:solidFill>
                  <a:srgbClr val="0000FF"/>
                </a:solidFill>
              </a:rPr>
              <a:t>Statistical thermodynamics</a:t>
            </a:r>
            <a:r>
              <a:rPr kumimoji="0" lang="en-US" altLang="zh-CN" dirty="0">
                <a:solidFill>
                  <a:srgbClr val="0000FF"/>
                </a:solidFill>
              </a:rPr>
              <a:t>, or </a:t>
            </a:r>
            <a:r>
              <a:rPr kumimoji="0" lang="en-US" altLang="zh-CN" b="1" dirty="0">
                <a:solidFill>
                  <a:srgbClr val="0000FF"/>
                </a:solidFill>
              </a:rPr>
              <a:t>statistical mechanics</a:t>
            </a:r>
            <a:r>
              <a:rPr kumimoji="0" lang="en-US" altLang="zh-CN" dirty="0">
                <a:solidFill>
                  <a:srgbClr val="0000FF"/>
                </a:solidFill>
              </a:rPr>
              <a:t>, is the study of the microscopic behaviors of thermodynamic systems using statistical methods and probability theory. </a:t>
            </a:r>
            <a:endParaRPr kumimoji="0" lang="en-US" altLang="en-US" dirty="0">
              <a:solidFill>
                <a:srgbClr val="0000FF"/>
              </a:solidFill>
            </a:endParaRPr>
          </a:p>
        </p:txBody>
      </p:sp>
      <p:sp>
        <p:nvSpPr>
          <p:cNvPr id="152587" name="Text Box 11"/>
          <p:cNvSpPr txBox="1">
            <a:spLocks noChangeArrowheads="1"/>
          </p:cNvSpPr>
          <p:nvPr/>
        </p:nvSpPr>
        <p:spPr bwMode="auto">
          <a:xfrm>
            <a:off x="568036" y="2590800"/>
            <a:ext cx="8221662" cy="2816156"/>
          </a:xfrm>
          <a:prstGeom prst="rect">
            <a:avLst/>
          </a:prstGeom>
          <a:noFill/>
          <a:ln w="9525">
            <a:noFill/>
            <a:miter lim="800000"/>
            <a:headEnd/>
            <a:tailEnd/>
          </a:ln>
        </p:spPr>
        <p:txBody>
          <a:bodyPr wrap="square">
            <a:spAutoFit/>
          </a:bodyPr>
          <a:lstStyle/>
          <a:p>
            <a:pPr algn="just">
              <a:lnSpc>
                <a:spcPct val="150000"/>
              </a:lnSpc>
            </a:pPr>
            <a:r>
              <a:rPr lang="en-US" altLang="zh-CN" b="1" dirty="0" smtClean="0">
                <a:solidFill>
                  <a:srgbClr val="7030A0"/>
                </a:solidFill>
              </a:rPr>
              <a:t>The </a:t>
            </a:r>
            <a:r>
              <a:rPr lang="en-US" altLang="zh-CN" b="1" dirty="0">
                <a:solidFill>
                  <a:srgbClr val="7030A0"/>
                </a:solidFill>
              </a:rPr>
              <a:t>essential problem in statistical thermodynamics is to determine the distribution of a given amount of energy </a:t>
            </a:r>
            <a:r>
              <a:rPr lang="en-US" altLang="zh-CN" b="1" i="1" dirty="0">
                <a:solidFill>
                  <a:srgbClr val="7030A0"/>
                </a:solidFill>
              </a:rPr>
              <a:t>E</a:t>
            </a:r>
            <a:r>
              <a:rPr lang="en-US" altLang="zh-CN" b="1" dirty="0">
                <a:solidFill>
                  <a:srgbClr val="7030A0"/>
                </a:solidFill>
              </a:rPr>
              <a:t> over </a:t>
            </a:r>
            <a:r>
              <a:rPr lang="en-US" altLang="zh-CN" b="1" i="1" dirty="0">
                <a:solidFill>
                  <a:srgbClr val="7030A0"/>
                </a:solidFill>
              </a:rPr>
              <a:t>N</a:t>
            </a:r>
            <a:r>
              <a:rPr lang="en-US" altLang="zh-CN" b="1" dirty="0">
                <a:solidFill>
                  <a:srgbClr val="7030A0"/>
                </a:solidFill>
              </a:rPr>
              <a:t> particles in a system. The macroscopic properties, such as thermodynamic energy, heat capacity, etc., can be calculated in terms of partition functions. </a:t>
            </a:r>
            <a:endParaRPr lang="en-US" altLang="zh-CN" b="1" dirty="0" smtClean="0">
              <a:solidFill>
                <a:srgbClr val="7030A0"/>
              </a:solidFill>
            </a:endParaRPr>
          </a:p>
          <a:p>
            <a:pPr algn="just">
              <a:lnSpc>
                <a:spcPct val="150000"/>
              </a:lnSpc>
            </a:pPr>
            <a:r>
              <a:rPr lang="en-US" altLang="zh-CN" b="1" dirty="0" smtClean="0">
                <a:solidFill>
                  <a:srgbClr val="7030A0"/>
                </a:solidFill>
              </a:rPr>
              <a:t>Statistical </a:t>
            </a:r>
            <a:r>
              <a:rPr lang="en-US" altLang="zh-CN" b="1" dirty="0">
                <a:solidFill>
                  <a:srgbClr val="7030A0"/>
                </a:solidFill>
              </a:rPr>
              <a:t>thermodynamics is a bridge of connecting </a:t>
            </a:r>
            <a:r>
              <a:rPr lang="en-US" altLang="zh-CN" b="1" dirty="0" smtClean="0">
                <a:solidFill>
                  <a:srgbClr val="7030A0"/>
                </a:solidFill>
              </a:rPr>
              <a:t>between macroscopic </a:t>
            </a:r>
            <a:r>
              <a:rPr lang="en-US" altLang="zh-CN" b="1" dirty="0">
                <a:solidFill>
                  <a:srgbClr val="7030A0"/>
                </a:solidFill>
              </a:rPr>
              <a:t>and microscopic properties of a system. </a:t>
            </a:r>
            <a:r>
              <a:rPr lang="en-US" altLang="zh-CN" sz="2800" b="1" dirty="0">
                <a:solidFill>
                  <a:srgbClr val="7030A0"/>
                </a:solidFill>
              </a:rPr>
              <a:t>      </a:t>
            </a:r>
          </a:p>
        </p:txBody>
      </p:sp>
      <p:sp>
        <p:nvSpPr>
          <p:cNvPr id="103429" name="Rectangle 12"/>
          <p:cNvSpPr>
            <a:spLocks noChangeArrowheads="1"/>
          </p:cNvSpPr>
          <p:nvPr/>
        </p:nvSpPr>
        <p:spPr bwMode="auto">
          <a:xfrm>
            <a:off x="2438400" y="381000"/>
            <a:ext cx="4234364" cy="523220"/>
          </a:xfrm>
          <a:prstGeom prst="rect">
            <a:avLst/>
          </a:prstGeom>
          <a:noFill/>
          <a:ln w="9525">
            <a:noFill/>
            <a:miter lim="800000"/>
            <a:headEnd/>
            <a:tailEnd/>
          </a:ln>
        </p:spPr>
        <p:txBody>
          <a:bodyPr wrap="none">
            <a:spAutoFit/>
          </a:bodyPr>
          <a:lstStyle/>
          <a:p>
            <a:r>
              <a:rPr lang="en-US" altLang="zh-CN" sz="2800" b="1" dirty="0" smtClean="0">
                <a:solidFill>
                  <a:srgbClr val="FF0000"/>
                </a:solidFill>
              </a:rPr>
              <a:t>Statistical </a:t>
            </a:r>
            <a:r>
              <a:rPr lang="en-US" altLang="zh-CN" sz="2800" b="1" dirty="0">
                <a:solidFill>
                  <a:srgbClr val="FF0000"/>
                </a:solidFill>
              </a:rPr>
              <a:t>thermodynamics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52586"/>
                                        </p:tgtEl>
                                        <p:attrNameLst>
                                          <p:attrName>style.visibility</p:attrName>
                                        </p:attrNameLst>
                                      </p:cBhvr>
                                      <p:to>
                                        <p:strVal val="visible"/>
                                      </p:to>
                                    </p:set>
                                    <p:animEffect transition="in" filter="blinds(vertical)">
                                      <p:cBhvr>
                                        <p:cTn id="7" dur="500"/>
                                        <p:tgtEl>
                                          <p:spTgt spid="1525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52587"/>
                                        </p:tgtEl>
                                        <p:attrNameLst>
                                          <p:attrName>style.visibility</p:attrName>
                                        </p:attrNameLst>
                                      </p:cBhvr>
                                      <p:to>
                                        <p:strVal val="visible"/>
                                      </p:to>
                                    </p:set>
                                    <p:animEffect transition="in" filter="blinds(vertical)">
                                      <p:cBhvr>
                                        <p:cTn id="12" dur="500"/>
                                        <p:tgtEl>
                                          <p:spTgt spid="152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6" grpId="0"/>
      <p:bldP spid="15258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600" y="1676400"/>
            <a:ext cx="4038600" cy="3581400"/>
          </a:xfrm>
          <a:prstGeom prst="rect">
            <a:avLst/>
          </a:prstGeom>
          <a:noFill/>
          <a:ln w="15875">
            <a:solidFill>
              <a:schemeClr val="tx1"/>
            </a:solid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495800" y="1676400"/>
            <a:ext cx="4343400" cy="3581400"/>
          </a:xfrm>
          <a:prstGeom prst="rect">
            <a:avLst/>
          </a:prstGeom>
          <a:noFill/>
          <a:ln w="158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457200"/>
            <a:ext cx="2680093" cy="369332"/>
          </a:xfrm>
          <a:prstGeom prst="rect">
            <a:avLst/>
          </a:prstGeom>
        </p:spPr>
        <p:txBody>
          <a:bodyPr wrap="none">
            <a:spAutoFit/>
          </a:bodyPr>
          <a:lstStyle/>
          <a:p>
            <a:r>
              <a:rPr lang="en-US" b="1" dirty="0" smtClean="0">
                <a:solidFill>
                  <a:srgbClr val="C00000"/>
                </a:solidFill>
              </a:rPr>
              <a:t>The Distribution of Energy</a:t>
            </a:r>
            <a:endParaRPr lang="en-US" b="1" dirty="0">
              <a:solidFill>
                <a:srgbClr val="C00000"/>
              </a:solidFill>
            </a:endParaRPr>
          </a:p>
        </p:txBody>
      </p:sp>
      <p:sp>
        <p:nvSpPr>
          <p:cNvPr id="3" name="TextBox 2"/>
          <p:cNvSpPr txBox="1"/>
          <p:nvPr/>
        </p:nvSpPr>
        <p:spPr>
          <a:xfrm>
            <a:off x="838200" y="1143000"/>
            <a:ext cx="7543800" cy="1323439"/>
          </a:xfrm>
          <a:prstGeom prst="rect">
            <a:avLst/>
          </a:prstGeom>
          <a:noFill/>
        </p:spPr>
        <p:txBody>
          <a:bodyPr wrap="square" rtlCol="0">
            <a:spAutoFit/>
          </a:bodyPr>
          <a:lstStyle/>
          <a:p>
            <a:pPr algn="just"/>
            <a:r>
              <a:rPr lang="en-US" sz="1600" dirty="0" smtClean="0"/>
              <a:t>The distribution of a fixed amount of energy among a number of identical particles depends upon the density of available energy states and the probability that a given state will be occupied. The probability that a given energy state will be occupied is given by the distribution function, but if there are more available energy states in a given energy interval, then that will give a greater weight to the probability for that energy interval.</a:t>
            </a:r>
            <a:endParaRPr lang="en-US" sz="1600" dirty="0"/>
          </a:p>
        </p:txBody>
      </p:sp>
      <p:pic>
        <p:nvPicPr>
          <p:cNvPr id="4" name="Picture 3" descr="http://hyperphysics.phy-astr.gsu.edu/hbase/quantum/imgqua/endist.gif"/>
          <p:cNvPicPr/>
          <p:nvPr/>
        </p:nvPicPr>
        <p:blipFill>
          <a:blip r:embed="rId2"/>
          <a:srcRect/>
          <a:stretch>
            <a:fillRect/>
          </a:stretch>
        </p:blipFill>
        <p:spPr bwMode="auto">
          <a:xfrm>
            <a:off x="2590800" y="3048000"/>
            <a:ext cx="3324225" cy="1876425"/>
          </a:xfrm>
          <a:prstGeom prst="rect">
            <a:avLst/>
          </a:prstGeom>
          <a:noFill/>
          <a:ln w="15875">
            <a:solidFill>
              <a:schemeClr val="tx1"/>
            </a:solidFill>
            <a:miter lim="800000"/>
            <a:headEnd/>
            <a:tailEnd/>
          </a:ln>
        </p:spPr>
      </p:pic>
    </p:spTree>
    <p:extLst>
      <p:ext uri="{BB962C8B-B14F-4D97-AF65-F5344CB8AC3E}">
        <p14:creationId xmlns:p14="http://schemas.microsoft.com/office/powerpoint/2010/main" xmlns="" val="691541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838200" y="1219200"/>
            <a:ext cx="7467600" cy="5181600"/>
          </a:xfrm>
          <a:prstGeom prst="rect">
            <a:avLst/>
          </a:prstGeom>
          <a:noFill/>
          <a:ln w="127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1524000"/>
            <a:ext cx="79248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812958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457200"/>
            <a:ext cx="6477000" cy="556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044201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219200"/>
            <a:ext cx="78486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016348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7364" y="1295400"/>
            <a:ext cx="76962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12657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066800"/>
            <a:ext cx="80772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8885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219200"/>
            <a:ext cx="79248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18526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95400"/>
            <a:ext cx="81534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11739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1219200"/>
            <a:ext cx="75438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66861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143000"/>
            <a:ext cx="7924800" cy="518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57882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143000"/>
            <a:ext cx="80010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4753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990600"/>
            <a:ext cx="79248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103414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1143000"/>
            <a:ext cx="7696200" cy="518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62839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19200"/>
            <a:ext cx="83058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49105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714500"/>
            <a:ext cx="7848600" cy="4838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95157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143000"/>
            <a:ext cx="7848600" cy="541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134308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1219200"/>
            <a:ext cx="83058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40722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67000" y="381000"/>
            <a:ext cx="5068760" cy="523220"/>
          </a:xfrm>
          <a:prstGeom prst="rect">
            <a:avLst/>
          </a:prstGeom>
        </p:spPr>
        <p:txBody>
          <a:bodyPr wrap="none">
            <a:spAutoFit/>
          </a:bodyPr>
          <a:lstStyle/>
          <a:p>
            <a:r>
              <a:rPr lang="en-US" sz="2800" b="1" dirty="0" smtClean="0">
                <a:solidFill>
                  <a:srgbClr val="C00000"/>
                </a:solidFill>
              </a:rPr>
              <a:t>The Energy Distribution Function</a:t>
            </a:r>
            <a:endParaRPr lang="en-US" sz="2800" b="1" dirty="0">
              <a:solidFill>
                <a:srgbClr val="C00000"/>
              </a:solidFill>
            </a:endParaRPr>
          </a:p>
        </p:txBody>
      </p:sp>
      <p:sp>
        <p:nvSpPr>
          <p:cNvPr id="7" name="TextBox 6"/>
          <p:cNvSpPr txBox="1"/>
          <p:nvPr/>
        </p:nvSpPr>
        <p:spPr>
          <a:xfrm>
            <a:off x="990600" y="1066800"/>
            <a:ext cx="7315200" cy="1754326"/>
          </a:xfrm>
          <a:prstGeom prst="rect">
            <a:avLst/>
          </a:prstGeom>
          <a:noFill/>
        </p:spPr>
        <p:txBody>
          <a:bodyPr wrap="square" rtlCol="0">
            <a:spAutoFit/>
          </a:bodyPr>
          <a:lstStyle/>
          <a:p>
            <a:r>
              <a:rPr lang="en-US" dirty="0" smtClean="0"/>
              <a:t>The distribution function f(E) is the probability that a particle is in energy state E. The </a:t>
            </a:r>
            <a:r>
              <a:rPr lang="en-US" u="sng" dirty="0" smtClean="0">
                <a:hlinkClick r:id="rId2"/>
              </a:rPr>
              <a:t>distribution function</a:t>
            </a:r>
            <a:r>
              <a:rPr lang="en-US" dirty="0" smtClean="0"/>
              <a:t> is a generalization of the ideas of </a:t>
            </a:r>
            <a:r>
              <a:rPr lang="en-US" u="sng" dirty="0" smtClean="0">
                <a:hlinkClick r:id="rId2"/>
              </a:rPr>
              <a:t>discrete probability</a:t>
            </a:r>
            <a:r>
              <a:rPr lang="en-US" dirty="0" smtClean="0"/>
              <a:t> to the case where energy can be treated as a continuous variable. Three distinctly different distribution functions are found in nature. The term A in the denominator of each distribution is a normalization term which may change with temperature.</a:t>
            </a:r>
            <a:endParaRPr lang="en-US" dirty="0"/>
          </a:p>
        </p:txBody>
      </p:sp>
      <p:pic>
        <p:nvPicPr>
          <p:cNvPr id="8" name="Picture 7" descr="http://hyperphysics.phy-astr.gsu.edu/hbase/quantum/imgqua/dismb.gif">
            <a:hlinkClick r:id="rId3"/>
          </p:cNvPr>
          <p:cNvPicPr/>
          <p:nvPr/>
        </p:nvPicPr>
        <p:blipFill>
          <a:blip r:embed="rId4"/>
          <a:srcRect/>
          <a:stretch>
            <a:fillRect/>
          </a:stretch>
        </p:blipFill>
        <p:spPr bwMode="auto">
          <a:xfrm>
            <a:off x="838200" y="2895600"/>
            <a:ext cx="1343025" cy="876300"/>
          </a:xfrm>
          <a:prstGeom prst="rect">
            <a:avLst/>
          </a:prstGeom>
          <a:noFill/>
          <a:ln w="9525">
            <a:noFill/>
            <a:miter lim="800000"/>
            <a:headEnd/>
            <a:tailEnd/>
          </a:ln>
        </p:spPr>
      </p:pic>
      <p:sp>
        <p:nvSpPr>
          <p:cNvPr id="9" name="Rectangle 8"/>
          <p:cNvSpPr/>
          <p:nvPr/>
        </p:nvSpPr>
        <p:spPr>
          <a:xfrm>
            <a:off x="2286000" y="3276600"/>
            <a:ext cx="3200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Identical but distinguishable particles.</a:t>
            </a:r>
            <a:endParaRPr lang="en-US" dirty="0"/>
          </a:p>
        </p:txBody>
      </p:sp>
      <p:sp>
        <p:nvSpPr>
          <p:cNvPr id="10" name="Rounded Rectangle 9"/>
          <p:cNvSpPr/>
          <p:nvPr/>
        </p:nvSpPr>
        <p:spPr>
          <a:xfrm>
            <a:off x="5638800" y="3200400"/>
            <a:ext cx="2971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Examples:</a:t>
            </a:r>
          </a:p>
          <a:p>
            <a:r>
              <a:rPr lang="en-US" u="sng" dirty="0" smtClean="0">
                <a:hlinkClick r:id="rId5"/>
              </a:rPr>
              <a:t>Molecular speed distribution</a:t>
            </a:r>
            <a:endParaRPr lang="en-US" dirty="0"/>
          </a:p>
        </p:txBody>
      </p:sp>
      <p:pic>
        <p:nvPicPr>
          <p:cNvPr id="12" name="Picture 11" descr="http://hyperphysics.phy-astr.gsu.edu/hbase/quantum/imgqua/disbe.gif">
            <a:hlinkClick r:id="rId6"/>
          </p:cNvPr>
          <p:cNvPicPr/>
          <p:nvPr/>
        </p:nvPicPr>
        <p:blipFill>
          <a:blip r:embed="rId7"/>
          <a:srcRect/>
          <a:stretch>
            <a:fillRect/>
          </a:stretch>
        </p:blipFill>
        <p:spPr bwMode="auto">
          <a:xfrm>
            <a:off x="990600" y="4191000"/>
            <a:ext cx="1343025" cy="876300"/>
          </a:xfrm>
          <a:prstGeom prst="rect">
            <a:avLst/>
          </a:prstGeom>
          <a:noFill/>
          <a:ln w="9525">
            <a:noFill/>
            <a:miter lim="800000"/>
            <a:headEnd/>
            <a:tailEnd/>
          </a:ln>
        </p:spPr>
      </p:pic>
      <p:cxnSp>
        <p:nvCxnSpPr>
          <p:cNvPr id="14" name="Straight Connector 13"/>
          <p:cNvCxnSpPr/>
          <p:nvPr/>
        </p:nvCxnSpPr>
        <p:spPr>
          <a:xfrm>
            <a:off x="381000" y="2819400"/>
            <a:ext cx="86106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1000" y="4038600"/>
            <a:ext cx="86106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81000" y="5334000"/>
            <a:ext cx="86106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590800" y="4267200"/>
            <a:ext cx="2819400" cy="923330"/>
          </a:xfrm>
          <a:prstGeom prst="rect">
            <a:avLst/>
          </a:prstGeom>
          <a:solidFill>
            <a:schemeClr val="accent1"/>
          </a:solidFill>
        </p:spPr>
        <p:txBody>
          <a:bodyPr wrap="square">
            <a:spAutoFit/>
          </a:bodyPr>
          <a:lstStyle/>
          <a:p>
            <a:r>
              <a:rPr lang="en-US" dirty="0" smtClean="0"/>
              <a:t>Identical </a:t>
            </a:r>
            <a:r>
              <a:rPr lang="en-US" u="sng" dirty="0" smtClean="0">
                <a:hlinkClick r:id="rId8"/>
              </a:rPr>
              <a:t>indistinguishable</a:t>
            </a:r>
            <a:r>
              <a:rPr lang="en-US" dirty="0" smtClean="0"/>
              <a:t>particles with integer spin (</a:t>
            </a:r>
            <a:r>
              <a:rPr lang="en-US" u="sng" dirty="0" smtClean="0">
                <a:hlinkClick r:id="rId9"/>
              </a:rPr>
              <a:t>bosons</a:t>
            </a:r>
            <a:r>
              <a:rPr lang="en-US" dirty="0" smtClean="0"/>
              <a:t>).</a:t>
            </a:r>
            <a:endParaRPr lang="en-US" dirty="0"/>
          </a:p>
        </p:txBody>
      </p:sp>
      <p:sp>
        <p:nvSpPr>
          <p:cNvPr id="20" name="Rounded Rectangle 19"/>
          <p:cNvSpPr/>
          <p:nvPr/>
        </p:nvSpPr>
        <p:spPr>
          <a:xfrm>
            <a:off x="5638800" y="4191000"/>
            <a:ext cx="3352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rgbClr val="7030A0"/>
                </a:solidFill>
              </a:rPr>
              <a:t>Examples:</a:t>
            </a:r>
          </a:p>
          <a:p>
            <a:r>
              <a:rPr lang="en-US" sz="1600" u="sng" dirty="0" smtClean="0">
                <a:solidFill>
                  <a:srgbClr val="7030A0"/>
                </a:solidFill>
                <a:hlinkClick r:id="rId10"/>
              </a:rPr>
              <a:t>Thermal radiation</a:t>
            </a:r>
            <a:r>
              <a:rPr lang="en-US" sz="1600" dirty="0" smtClean="0">
                <a:solidFill>
                  <a:srgbClr val="7030A0"/>
                </a:solidFill>
              </a:rPr>
              <a:t/>
            </a:r>
            <a:br>
              <a:rPr lang="en-US" sz="1600" dirty="0" smtClean="0">
                <a:solidFill>
                  <a:srgbClr val="7030A0"/>
                </a:solidFill>
              </a:rPr>
            </a:br>
            <a:r>
              <a:rPr lang="en-US" sz="1600" u="sng" dirty="0" smtClean="0">
                <a:solidFill>
                  <a:srgbClr val="7030A0"/>
                </a:solidFill>
                <a:hlinkClick r:id="rId11"/>
              </a:rPr>
              <a:t>Specific heat</a:t>
            </a:r>
            <a:endParaRPr lang="en-US" sz="1600" dirty="0" smtClean="0">
              <a:solidFill>
                <a:srgbClr val="7030A0"/>
              </a:solidFill>
            </a:endParaRPr>
          </a:p>
          <a:p>
            <a:pPr algn="ctr"/>
            <a:endParaRPr lang="en-US" dirty="0">
              <a:solidFill>
                <a:srgbClr val="7030A0"/>
              </a:solidFill>
            </a:endParaRPr>
          </a:p>
        </p:txBody>
      </p:sp>
      <p:pic>
        <p:nvPicPr>
          <p:cNvPr id="22" name="Picture 21" descr="http://hyperphysics.phy-astr.gsu.edu/hbase/quantum/imgqua/disfd.gif">
            <a:hlinkClick r:id="rId12"/>
          </p:cNvPr>
          <p:cNvPicPr/>
          <p:nvPr/>
        </p:nvPicPr>
        <p:blipFill>
          <a:blip r:embed="rId13"/>
          <a:srcRect/>
          <a:stretch>
            <a:fillRect/>
          </a:stretch>
        </p:blipFill>
        <p:spPr bwMode="auto">
          <a:xfrm>
            <a:off x="762000" y="5486400"/>
            <a:ext cx="1343025" cy="876300"/>
          </a:xfrm>
          <a:prstGeom prst="rect">
            <a:avLst/>
          </a:prstGeom>
          <a:noFill/>
          <a:ln w="9525">
            <a:noFill/>
            <a:miter lim="800000"/>
            <a:headEnd/>
            <a:tailEnd/>
          </a:ln>
        </p:spPr>
      </p:pic>
      <p:sp>
        <p:nvSpPr>
          <p:cNvPr id="23" name="Rectangle 22"/>
          <p:cNvSpPr/>
          <p:nvPr/>
        </p:nvSpPr>
        <p:spPr>
          <a:xfrm>
            <a:off x="2590800" y="5638800"/>
            <a:ext cx="28956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Identical indistinguishable particles with half-integer spin (</a:t>
            </a:r>
            <a:r>
              <a:rPr lang="en-US" u="sng" dirty="0" smtClean="0">
                <a:hlinkClick r:id="rId9"/>
              </a:rPr>
              <a:t>fermions</a:t>
            </a:r>
            <a:r>
              <a:rPr lang="en-US" dirty="0" smtClean="0"/>
              <a:t>).</a:t>
            </a:r>
            <a:endParaRPr lang="en-US" dirty="0"/>
          </a:p>
        </p:txBody>
      </p:sp>
      <p:sp>
        <p:nvSpPr>
          <p:cNvPr id="24" name="Rounded Rectangle 23"/>
          <p:cNvSpPr/>
          <p:nvPr/>
        </p:nvSpPr>
        <p:spPr>
          <a:xfrm>
            <a:off x="5638800" y="5562600"/>
            <a:ext cx="3200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Examples:</a:t>
            </a:r>
          </a:p>
          <a:p>
            <a:r>
              <a:rPr lang="en-US" u="sng" dirty="0" smtClean="0">
                <a:hlinkClick r:id="rId14"/>
              </a:rPr>
              <a:t>Electrons in a metal</a:t>
            </a:r>
            <a:r>
              <a:rPr lang="en-US" dirty="0" smtClean="0"/>
              <a:t/>
            </a:r>
            <a:br>
              <a:rPr lang="en-US" dirty="0" smtClean="0"/>
            </a:br>
            <a:r>
              <a:rPr lang="en-US" u="sng" dirty="0" smtClean="0">
                <a:hlinkClick r:id="rId15"/>
              </a:rPr>
              <a:t>Conduction in semiconductor</a:t>
            </a:r>
            <a:r>
              <a:rPr lang="en-US" dirty="0" smtClean="0"/>
              <a:t>.</a:t>
            </a:r>
          </a:p>
          <a:p>
            <a:pPr algn="ctr"/>
            <a:endParaRPr lang="en-US" dirty="0"/>
          </a:p>
        </p:txBody>
      </p:sp>
    </p:spTree>
    <p:extLst>
      <p:ext uri="{BB962C8B-B14F-4D97-AF65-F5344CB8AC3E}">
        <p14:creationId xmlns:p14="http://schemas.microsoft.com/office/powerpoint/2010/main" xmlns="" val="1753581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6600" y="533400"/>
            <a:ext cx="2197268" cy="369332"/>
          </a:xfrm>
          <a:prstGeom prst="rect">
            <a:avLst/>
          </a:prstGeom>
        </p:spPr>
        <p:txBody>
          <a:bodyPr wrap="none">
            <a:spAutoFit/>
          </a:bodyPr>
          <a:lstStyle/>
          <a:p>
            <a:r>
              <a:rPr lang="en-US" b="1" dirty="0" smtClean="0">
                <a:solidFill>
                  <a:srgbClr val="C00000"/>
                </a:solidFill>
              </a:rPr>
              <a:t>The Density of States</a:t>
            </a:r>
            <a:endParaRPr lang="en-US" b="1" dirty="0">
              <a:solidFill>
                <a:srgbClr val="C00000"/>
              </a:solidFill>
            </a:endParaRPr>
          </a:p>
        </p:txBody>
      </p:sp>
      <p:sp>
        <p:nvSpPr>
          <p:cNvPr id="3" name="TextBox 2"/>
          <p:cNvSpPr txBox="1"/>
          <p:nvPr/>
        </p:nvSpPr>
        <p:spPr>
          <a:xfrm>
            <a:off x="838200" y="990600"/>
            <a:ext cx="7848600" cy="2031325"/>
          </a:xfrm>
          <a:prstGeom prst="rect">
            <a:avLst/>
          </a:prstGeom>
          <a:noFill/>
        </p:spPr>
        <p:txBody>
          <a:bodyPr wrap="square" rtlCol="0">
            <a:spAutoFit/>
          </a:bodyPr>
          <a:lstStyle/>
          <a:p>
            <a:r>
              <a:rPr lang="en-US" dirty="0" smtClean="0"/>
              <a:t>The </a:t>
            </a:r>
            <a:r>
              <a:rPr lang="en-US" u="sng" dirty="0" smtClean="0">
                <a:hlinkClick r:id="rId2"/>
              </a:rPr>
              <a:t>distribution of energy</a:t>
            </a:r>
            <a:r>
              <a:rPr lang="en-US" dirty="0" smtClean="0"/>
              <a:t> between identical particles depends in part upon how many available states there are in a given energy interval. This density of states as a function of energy gives the number of states per unit volume in an energy interval. The term "statistical weight" is sometimes used synonymously, particularly in situations where the available states are discrete. The physical constraints on the particles determine the form of the density of states function.</a:t>
            </a:r>
          </a:p>
          <a:p>
            <a:endParaRPr lang="en-US" dirty="0"/>
          </a:p>
        </p:txBody>
      </p:sp>
      <p:sp>
        <p:nvSpPr>
          <p:cNvPr id="4" name="TextBox 3"/>
          <p:cNvSpPr txBox="1"/>
          <p:nvPr/>
        </p:nvSpPr>
        <p:spPr>
          <a:xfrm>
            <a:off x="457200" y="3048000"/>
            <a:ext cx="3048000" cy="1600438"/>
          </a:xfrm>
          <a:prstGeom prst="rect">
            <a:avLst/>
          </a:prstGeom>
          <a:noFill/>
          <a:ln w="12700">
            <a:solidFill>
              <a:schemeClr val="tx1"/>
            </a:solidFill>
          </a:ln>
        </p:spPr>
        <p:txBody>
          <a:bodyPr wrap="square" rtlCol="0">
            <a:spAutoFit/>
          </a:bodyPr>
          <a:lstStyle/>
          <a:p>
            <a:r>
              <a:rPr lang="en-US" sz="1600" b="1" dirty="0" smtClean="0"/>
              <a:t>For electrons in a metal the density of states comes from the wave nature of the electron in the "particle in a box" type setting.</a:t>
            </a:r>
          </a:p>
          <a:p>
            <a:endParaRPr lang="en-US" dirty="0"/>
          </a:p>
        </p:txBody>
      </p:sp>
      <p:pic>
        <p:nvPicPr>
          <p:cNvPr id="5" name="Picture 4" descr="http://hyperphysics.phy-astr.gsu.edu/hbase/quantum/imgqua/rhoel.gif"/>
          <p:cNvPicPr/>
          <p:nvPr/>
        </p:nvPicPr>
        <p:blipFill>
          <a:blip r:embed="rId3"/>
          <a:srcRect/>
          <a:stretch>
            <a:fillRect/>
          </a:stretch>
        </p:blipFill>
        <p:spPr bwMode="auto">
          <a:xfrm>
            <a:off x="685800" y="4800600"/>
            <a:ext cx="1562100" cy="666750"/>
          </a:xfrm>
          <a:prstGeom prst="rect">
            <a:avLst/>
          </a:prstGeom>
          <a:noFill/>
          <a:ln w="9525">
            <a:noFill/>
            <a:miter lim="800000"/>
            <a:headEnd/>
            <a:tailEnd/>
          </a:ln>
        </p:spPr>
      </p:pic>
      <p:sp>
        <p:nvSpPr>
          <p:cNvPr id="6" name="TextBox 5"/>
          <p:cNvSpPr txBox="1"/>
          <p:nvPr/>
        </p:nvSpPr>
        <p:spPr>
          <a:xfrm>
            <a:off x="4267200" y="3048000"/>
            <a:ext cx="4191000" cy="2862322"/>
          </a:xfrm>
          <a:prstGeom prst="rect">
            <a:avLst/>
          </a:prstGeom>
          <a:noFill/>
          <a:ln w="6350">
            <a:solidFill>
              <a:schemeClr val="tx1"/>
            </a:solidFill>
          </a:ln>
        </p:spPr>
        <p:txBody>
          <a:bodyPr wrap="square" rtlCol="0">
            <a:spAutoFit/>
          </a:bodyPr>
          <a:lstStyle/>
          <a:p>
            <a:r>
              <a:rPr lang="en-US" dirty="0" smtClean="0"/>
              <a:t>For photons where the relationship between energy and wavelength is</a:t>
            </a:r>
          </a:p>
          <a:p>
            <a:endParaRPr lang="en-US" dirty="0" smtClean="0"/>
          </a:p>
          <a:p>
            <a:endParaRPr lang="en-US" dirty="0" smtClean="0"/>
          </a:p>
          <a:p>
            <a:r>
              <a:rPr lang="en-US" dirty="0" smtClean="0"/>
              <a:t>the density of states is</a:t>
            </a:r>
          </a:p>
          <a:p>
            <a:endParaRPr lang="en-US" dirty="0" smtClean="0"/>
          </a:p>
          <a:p>
            <a:endParaRPr lang="en-US" dirty="0" smtClean="0"/>
          </a:p>
          <a:p>
            <a:endParaRPr lang="en-US" dirty="0" smtClean="0"/>
          </a:p>
          <a:p>
            <a:endParaRPr lang="en-US" dirty="0" smtClean="0"/>
          </a:p>
          <a:p>
            <a:endParaRPr lang="en-US" dirty="0"/>
          </a:p>
        </p:txBody>
      </p:sp>
      <p:pic>
        <p:nvPicPr>
          <p:cNvPr id="7" name="Picture 6" descr="http://hyperphysics.phy-astr.gsu.edu/hbase/quantum/imgqua/epc.gif"/>
          <p:cNvPicPr/>
          <p:nvPr/>
        </p:nvPicPr>
        <p:blipFill>
          <a:blip r:embed="rId4"/>
          <a:srcRect/>
          <a:stretch>
            <a:fillRect/>
          </a:stretch>
        </p:blipFill>
        <p:spPr bwMode="auto">
          <a:xfrm>
            <a:off x="5181600" y="4038600"/>
            <a:ext cx="1104900" cy="247650"/>
          </a:xfrm>
          <a:prstGeom prst="rect">
            <a:avLst/>
          </a:prstGeom>
          <a:noFill/>
          <a:ln w="9525">
            <a:noFill/>
            <a:miter lim="800000"/>
            <a:headEnd/>
            <a:tailEnd/>
          </a:ln>
        </p:spPr>
      </p:pic>
      <p:pic>
        <p:nvPicPr>
          <p:cNvPr id="8" name="Picture 7" descr="http://hyperphysics.phy-astr.gsu.edu/hbase/quantum/imgqua/rhoph.gif"/>
          <p:cNvPicPr/>
          <p:nvPr/>
        </p:nvPicPr>
        <p:blipFill>
          <a:blip r:embed="rId5"/>
          <a:srcRect/>
          <a:stretch>
            <a:fillRect/>
          </a:stretch>
        </p:blipFill>
        <p:spPr bwMode="auto">
          <a:xfrm>
            <a:off x="5334000" y="4724400"/>
            <a:ext cx="1323975" cy="666750"/>
          </a:xfrm>
          <a:prstGeom prst="rect">
            <a:avLst/>
          </a:prstGeom>
          <a:noFill/>
          <a:ln w="9525">
            <a:noFill/>
            <a:miter lim="800000"/>
            <a:headEnd/>
            <a:tailEnd/>
          </a:ln>
        </p:spPr>
      </p:pic>
    </p:spTree>
    <p:extLst>
      <p:ext uri="{BB962C8B-B14F-4D97-AF65-F5344CB8AC3E}">
        <p14:creationId xmlns:p14="http://schemas.microsoft.com/office/powerpoint/2010/main" xmlns="" val="38019958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228600"/>
          <a:ext cx="8610600" cy="1571625"/>
        </p:xfrm>
        <a:graphic>
          <a:graphicData uri="http://schemas.openxmlformats.org/drawingml/2006/table">
            <a:tbl>
              <a:tblPr/>
              <a:tblGrid>
                <a:gridCol w="8610600"/>
              </a:tblGrid>
              <a:tr h="1571625">
                <a:tc>
                  <a:txBody>
                    <a:bodyPr/>
                    <a:lstStyle/>
                    <a:p>
                      <a:pPr marL="0" marR="0" algn="ctr">
                        <a:lnSpc>
                          <a:spcPct val="115000"/>
                        </a:lnSpc>
                        <a:spcBef>
                          <a:spcPts val="0"/>
                        </a:spcBef>
                        <a:spcAft>
                          <a:spcPts val="1000"/>
                        </a:spcAft>
                      </a:pPr>
                      <a:r>
                        <a:rPr lang="en-US" sz="2400" b="1" kern="1800" dirty="0">
                          <a:solidFill>
                            <a:srgbClr val="C00000"/>
                          </a:solidFill>
                          <a:latin typeface="Times New Roman"/>
                          <a:ea typeface="Times New Roman"/>
                          <a:cs typeface="Times New Roman"/>
                        </a:rPr>
                        <a:t>Spin Classification</a:t>
                      </a:r>
                      <a:endParaRPr lang="en-US" sz="1100" dirty="0">
                        <a:solidFill>
                          <a:srgbClr val="C00000"/>
                        </a:solidFill>
                        <a:latin typeface="Calibri"/>
                        <a:ea typeface="Times New Roman"/>
                        <a:cs typeface="Times New Roman"/>
                      </a:endParaRPr>
                    </a:p>
                    <a:p>
                      <a:pPr marL="0" marR="0">
                        <a:lnSpc>
                          <a:spcPct val="115000"/>
                        </a:lnSpc>
                        <a:spcBef>
                          <a:spcPts val="0"/>
                        </a:spcBef>
                        <a:spcAft>
                          <a:spcPts val="1000"/>
                        </a:spcAft>
                      </a:pPr>
                      <a:r>
                        <a:rPr lang="en-US" sz="1200" u="none" dirty="0">
                          <a:latin typeface="Times New Roman"/>
                          <a:ea typeface="Times New Roman"/>
                          <a:cs typeface="Times New Roman"/>
                        </a:rPr>
                        <a:t>One essential parameter for classification of particles is their "spin" or </a:t>
                      </a:r>
                      <a:r>
                        <a:rPr lang="en-US" sz="1200" u="none" dirty="0">
                          <a:solidFill>
                            <a:srgbClr val="0000FF"/>
                          </a:solidFill>
                          <a:latin typeface="Times New Roman"/>
                          <a:ea typeface="Times New Roman"/>
                          <a:cs typeface="Times New Roman"/>
                          <a:hlinkClick r:id="rId2"/>
                        </a:rPr>
                        <a:t>intrinsic angular momentum</a:t>
                      </a:r>
                      <a:r>
                        <a:rPr lang="en-US" sz="1200" u="none" dirty="0">
                          <a:latin typeface="Times New Roman"/>
                          <a:ea typeface="Times New Roman"/>
                          <a:cs typeface="Times New Roman"/>
                        </a:rPr>
                        <a:t>. Half-integer spin </a:t>
                      </a:r>
                      <a:r>
                        <a:rPr lang="en-US" sz="1200" u="none" dirty="0">
                          <a:solidFill>
                            <a:srgbClr val="0000FF"/>
                          </a:solidFill>
                          <a:latin typeface="Times New Roman"/>
                          <a:ea typeface="Times New Roman"/>
                          <a:cs typeface="Times New Roman"/>
                          <a:hlinkClick r:id="rId3"/>
                        </a:rPr>
                        <a:t>fermions</a:t>
                      </a:r>
                      <a:r>
                        <a:rPr lang="en-US" sz="1200" u="none" dirty="0">
                          <a:latin typeface="Times New Roman"/>
                          <a:ea typeface="Times New Roman"/>
                          <a:cs typeface="Times New Roman"/>
                        </a:rPr>
                        <a:t> are constrained by the </a:t>
                      </a:r>
                      <a:r>
                        <a:rPr lang="en-US" sz="1200" u="none" dirty="0">
                          <a:solidFill>
                            <a:srgbClr val="0000FF"/>
                          </a:solidFill>
                          <a:latin typeface="Times New Roman"/>
                          <a:ea typeface="Times New Roman"/>
                          <a:cs typeface="Times New Roman"/>
                          <a:hlinkClick r:id="rId4"/>
                        </a:rPr>
                        <a:t>Pauli exclusion principle</a:t>
                      </a:r>
                      <a:r>
                        <a:rPr lang="en-US" sz="1200" u="none" dirty="0">
                          <a:latin typeface="Times New Roman"/>
                          <a:ea typeface="Times New Roman"/>
                          <a:cs typeface="Times New Roman"/>
                        </a:rPr>
                        <a:t> whereas integer spin </a:t>
                      </a:r>
                      <a:r>
                        <a:rPr lang="en-US" sz="1200" u="none" dirty="0">
                          <a:solidFill>
                            <a:srgbClr val="0000FF"/>
                          </a:solidFill>
                          <a:latin typeface="Times New Roman"/>
                          <a:ea typeface="Times New Roman"/>
                          <a:cs typeface="Times New Roman"/>
                          <a:hlinkClick r:id="rId3"/>
                        </a:rPr>
                        <a:t>bosons</a:t>
                      </a:r>
                      <a:r>
                        <a:rPr lang="en-US" sz="1200" u="none" dirty="0">
                          <a:latin typeface="Times New Roman"/>
                          <a:ea typeface="Times New Roman"/>
                          <a:cs typeface="Times New Roman"/>
                        </a:rPr>
                        <a:t> are not. The </a:t>
                      </a:r>
                      <a:r>
                        <a:rPr lang="en-US" sz="1200" u="none" dirty="0">
                          <a:solidFill>
                            <a:srgbClr val="0000FF"/>
                          </a:solidFill>
                          <a:latin typeface="Times New Roman"/>
                          <a:ea typeface="Times New Roman"/>
                          <a:cs typeface="Times New Roman"/>
                          <a:hlinkClick r:id="rId5"/>
                        </a:rPr>
                        <a:t>electron</a:t>
                      </a:r>
                      <a:r>
                        <a:rPr lang="en-US" sz="1200" u="none" dirty="0">
                          <a:latin typeface="Times New Roman"/>
                          <a:ea typeface="Times New Roman"/>
                          <a:cs typeface="Times New Roman"/>
                        </a:rPr>
                        <a:t> is a </a:t>
                      </a:r>
                      <a:r>
                        <a:rPr lang="en-US" sz="1200" u="none" dirty="0" err="1">
                          <a:latin typeface="Times New Roman"/>
                          <a:ea typeface="Times New Roman"/>
                          <a:cs typeface="Times New Roman"/>
                        </a:rPr>
                        <a:t>fermion</a:t>
                      </a:r>
                      <a:r>
                        <a:rPr lang="en-US" sz="1200" u="none" dirty="0">
                          <a:latin typeface="Times New Roman"/>
                          <a:ea typeface="Times New Roman"/>
                          <a:cs typeface="Times New Roman"/>
                        </a:rPr>
                        <a:t> with </a:t>
                      </a:r>
                      <a:r>
                        <a:rPr lang="en-US" sz="1200" u="none" dirty="0">
                          <a:solidFill>
                            <a:srgbClr val="0000FF"/>
                          </a:solidFill>
                          <a:latin typeface="Times New Roman"/>
                          <a:ea typeface="Times New Roman"/>
                          <a:cs typeface="Times New Roman"/>
                          <a:hlinkClick r:id="rId2"/>
                        </a:rPr>
                        <a:t>electron spin</a:t>
                      </a:r>
                      <a:r>
                        <a:rPr lang="en-US" sz="1200" u="none" dirty="0">
                          <a:latin typeface="Times New Roman"/>
                          <a:ea typeface="Times New Roman"/>
                          <a:cs typeface="Times New Roman"/>
                        </a:rPr>
                        <a:t> 1/2.</a:t>
                      </a:r>
                      <a:endParaRPr lang="en-US" sz="1100" u="none" dirty="0">
                        <a:latin typeface="Calibri"/>
                        <a:ea typeface="Times New Roman"/>
                        <a:cs typeface="Times New Roman"/>
                      </a:endParaRPr>
                    </a:p>
                    <a:p>
                      <a:pPr marL="0" marR="0">
                        <a:lnSpc>
                          <a:spcPct val="115000"/>
                        </a:lnSpc>
                        <a:spcBef>
                          <a:spcPts val="0"/>
                        </a:spcBef>
                        <a:spcAft>
                          <a:spcPts val="1000"/>
                        </a:spcAft>
                      </a:pPr>
                      <a:r>
                        <a:rPr lang="en-US" sz="1200" u="none" dirty="0">
                          <a:latin typeface="Times New Roman"/>
                          <a:ea typeface="Times New Roman"/>
                          <a:cs typeface="Times New Roman"/>
                        </a:rPr>
                        <a:t>The spin classification of particles determines the nature of the </a:t>
                      </a:r>
                      <a:r>
                        <a:rPr lang="en-US" sz="1200" u="none" dirty="0">
                          <a:solidFill>
                            <a:srgbClr val="0000FF"/>
                          </a:solidFill>
                          <a:latin typeface="Times New Roman"/>
                          <a:ea typeface="Times New Roman"/>
                          <a:cs typeface="Times New Roman"/>
                          <a:hlinkClick r:id="rId6"/>
                        </a:rPr>
                        <a:t>energy </a:t>
                      </a:r>
                      <a:r>
                        <a:rPr lang="en-US" sz="1200" u="none" dirty="0" err="1">
                          <a:solidFill>
                            <a:srgbClr val="0000FF"/>
                          </a:solidFill>
                          <a:latin typeface="Times New Roman"/>
                          <a:ea typeface="Times New Roman"/>
                          <a:cs typeface="Times New Roman"/>
                          <a:hlinkClick r:id="rId6"/>
                        </a:rPr>
                        <a:t>distribution</a:t>
                      </a:r>
                      <a:r>
                        <a:rPr lang="en-US" sz="1200" u="none" dirty="0" err="1">
                          <a:latin typeface="Times New Roman"/>
                          <a:ea typeface="Times New Roman"/>
                          <a:cs typeface="Times New Roman"/>
                        </a:rPr>
                        <a:t>in</a:t>
                      </a:r>
                      <a:r>
                        <a:rPr lang="en-US" sz="1200" u="none" dirty="0">
                          <a:latin typeface="Times New Roman"/>
                          <a:ea typeface="Times New Roman"/>
                          <a:cs typeface="Times New Roman"/>
                        </a:rPr>
                        <a:t> a collection of the particles. Particles of integer spin obey </a:t>
                      </a:r>
                      <a:r>
                        <a:rPr lang="en-US" sz="1200" u="none" dirty="0">
                          <a:solidFill>
                            <a:srgbClr val="0000FF"/>
                          </a:solidFill>
                          <a:latin typeface="Times New Roman"/>
                          <a:ea typeface="Times New Roman"/>
                          <a:cs typeface="Times New Roman"/>
                          <a:hlinkClick r:id="rId7"/>
                        </a:rPr>
                        <a:t>Bose-Einstein statistics</a:t>
                      </a:r>
                      <a:r>
                        <a:rPr lang="en-US" sz="1200" u="none" dirty="0">
                          <a:latin typeface="Times New Roman"/>
                          <a:ea typeface="Times New Roman"/>
                          <a:cs typeface="Times New Roman"/>
                        </a:rPr>
                        <a:t>, whereas those of half-integer spin behave according to </a:t>
                      </a:r>
                      <a:r>
                        <a:rPr lang="en-US" sz="1200" u="none" dirty="0">
                          <a:solidFill>
                            <a:srgbClr val="0000FF"/>
                          </a:solidFill>
                          <a:latin typeface="Times New Roman"/>
                          <a:ea typeface="Times New Roman"/>
                          <a:cs typeface="Times New Roman"/>
                          <a:hlinkClick r:id="rId8"/>
                        </a:rPr>
                        <a:t>Fermi-Dirac statistics</a:t>
                      </a:r>
                      <a:r>
                        <a:rPr lang="en-US" sz="1200" u="none" dirty="0">
                          <a:latin typeface="Times New Roman"/>
                          <a:ea typeface="Times New Roman"/>
                          <a:cs typeface="Times New Roman"/>
                        </a:rPr>
                        <a:t>.</a:t>
                      </a:r>
                      <a:endParaRPr lang="en-US" sz="1100" u="none" dirty="0">
                        <a:latin typeface="Calibri"/>
                        <a:ea typeface="Times New Roman"/>
                        <a:cs typeface="Times New Roman"/>
                      </a:endParaRPr>
                    </a:p>
                  </a:txBody>
                  <a:tcPr marL="19050" marR="19050" marT="19050" marB="19050" anchor="ctr">
                    <a:lnL>
                      <a:noFill/>
                    </a:lnL>
                    <a:lnR>
                      <a:noFill/>
                    </a:lnR>
                    <a:lnT>
                      <a:noFill/>
                    </a:lnT>
                    <a:lnB>
                      <a:noFill/>
                    </a:lnB>
                  </a:tcPr>
                </a:tc>
              </a:tr>
            </a:tbl>
          </a:graphicData>
        </a:graphic>
      </p:graphicFrame>
      <p:graphicFrame>
        <p:nvGraphicFramePr>
          <p:cNvPr id="3" name="Table 2"/>
          <p:cNvGraphicFramePr>
            <a:graphicFrameLocks noGrp="1"/>
          </p:cNvGraphicFramePr>
          <p:nvPr/>
        </p:nvGraphicFramePr>
        <p:xfrm>
          <a:off x="381000" y="1981201"/>
          <a:ext cx="8458200" cy="2146808"/>
        </p:xfrm>
        <a:graphic>
          <a:graphicData uri="http://schemas.openxmlformats.org/drawingml/2006/table">
            <a:tbl>
              <a:tblPr/>
              <a:tblGrid>
                <a:gridCol w="8458200"/>
              </a:tblGrid>
              <a:tr h="1905000">
                <a:tc>
                  <a:txBody>
                    <a:bodyPr/>
                    <a:lstStyle/>
                    <a:p>
                      <a:pPr marL="0" marR="0" algn="ctr">
                        <a:lnSpc>
                          <a:spcPct val="115000"/>
                        </a:lnSpc>
                        <a:spcBef>
                          <a:spcPts val="0"/>
                        </a:spcBef>
                        <a:spcAft>
                          <a:spcPts val="1000"/>
                        </a:spcAft>
                      </a:pPr>
                      <a:r>
                        <a:rPr lang="en-US" sz="2400" b="1" kern="1800" dirty="0">
                          <a:solidFill>
                            <a:srgbClr val="C00000"/>
                          </a:solidFill>
                          <a:latin typeface="Times New Roman"/>
                          <a:ea typeface="Times New Roman"/>
                          <a:cs typeface="Times New Roman"/>
                        </a:rPr>
                        <a:t>Fermions</a:t>
                      </a:r>
                      <a:endParaRPr lang="en-US" sz="1100" dirty="0">
                        <a:solidFill>
                          <a:srgbClr val="C00000"/>
                        </a:solidFill>
                        <a:latin typeface="Calibri"/>
                        <a:ea typeface="Times New Roman"/>
                        <a:cs typeface="Times New Roman"/>
                      </a:endParaRPr>
                    </a:p>
                    <a:p>
                      <a:pPr marL="0" marR="0">
                        <a:lnSpc>
                          <a:spcPct val="115000"/>
                        </a:lnSpc>
                        <a:spcBef>
                          <a:spcPts val="0"/>
                        </a:spcBef>
                        <a:spcAft>
                          <a:spcPts val="1000"/>
                        </a:spcAft>
                      </a:pPr>
                      <a:r>
                        <a:rPr lang="en-US" sz="1200" dirty="0">
                          <a:latin typeface="Times New Roman"/>
                          <a:ea typeface="Times New Roman"/>
                          <a:cs typeface="Times New Roman"/>
                        </a:rPr>
                        <a:t>Fermions are particles which have half-integer </a:t>
                      </a:r>
                      <a:r>
                        <a:rPr lang="en-US" sz="1200" u="sng" dirty="0">
                          <a:solidFill>
                            <a:srgbClr val="0000FF"/>
                          </a:solidFill>
                          <a:latin typeface="Times New Roman"/>
                          <a:ea typeface="Times New Roman"/>
                          <a:cs typeface="Times New Roman"/>
                          <a:hlinkClick r:id="rId3"/>
                        </a:rPr>
                        <a:t>spin</a:t>
                      </a:r>
                      <a:r>
                        <a:rPr lang="en-US" sz="1200" dirty="0">
                          <a:latin typeface="Times New Roman"/>
                          <a:ea typeface="Times New Roman"/>
                          <a:cs typeface="Times New Roman"/>
                        </a:rPr>
                        <a:t> and therefore are constrained by the </a:t>
                      </a:r>
                      <a:r>
                        <a:rPr lang="en-US" sz="1200" u="sng" dirty="0">
                          <a:solidFill>
                            <a:srgbClr val="0000FF"/>
                          </a:solidFill>
                          <a:latin typeface="Times New Roman"/>
                          <a:ea typeface="Times New Roman"/>
                          <a:cs typeface="Times New Roman"/>
                          <a:hlinkClick r:id="rId4"/>
                        </a:rPr>
                        <a:t>Pauli exclusion principle</a:t>
                      </a:r>
                      <a:r>
                        <a:rPr lang="en-US" sz="1200" dirty="0">
                          <a:latin typeface="Times New Roman"/>
                          <a:ea typeface="Times New Roman"/>
                          <a:cs typeface="Times New Roman"/>
                        </a:rPr>
                        <a:t>. Particles with integer spin are called </a:t>
                      </a:r>
                      <a:r>
                        <a:rPr lang="en-US" sz="1200" u="sng" dirty="0">
                          <a:solidFill>
                            <a:srgbClr val="0000FF"/>
                          </a:solidFill>
                          <a:latin typeface="Times New Roman"/>
                          <a:ea typeface="Times New Roman"/>
                          <a:cs typeface="Times New Roman"/>
                          <a:hlinkClick r:id="rId3"/>
                        </a:rPr>
                        <a:t>bosons</a:t>
                      </a:r>
                      <a:r>
                        <a:rPr lang="en-US" sz="1200" dirty="0">
                          <a:latin typeface="Times New Roman"/>
                          <a:ea typeface="Times New Roman"/>
                          <a:cs typeface="Times New Roman"/>
                        </a:rPr>
                        <a:t>. Fermions include </a:t>
                      </a:r>
                      <a:r>
                        <a:rPr lang="en-US" sz="1200" u="sng" dirty="0">
                          <a:solidFill>
                            <a:srgbClr val="0000FF"/>
                          </a:solidFill>
                          <a:latin typeface="Times New Roman"/>
                          <a:ea typeface="Times New Roman"/>
                          <a:cs typeface="Times New Roman"/>
                          <a:hlinkClick r:id="rId5"/>
                        </a:rPr>
                        <a:t>electrons</a:t>
                      </a:r>
                      <a:r>
                        <a:rPr lang="en-US" sz="1200" dirty="0">
                          <a:latin typeface="Times New Roman"/>
                          <a:ea typeface="Times New Roman"/>
                          <a:cs typeface="Times New Roman"/>
                        </a:rPr>
                        <a:t>, </a:t>
                      </a:r>
                      <a:r>
                        <a:rPr lang="en-US" sz="1200" u="sng" dirty="0">
                          <a:solidFill>
                            <a:srgbClr val="0000FF"/>
                          </a:solidFill>
                          <a:latin typeface="Times New Roman"/>
                          <a:ea typeface="Times New Roman"/>
                          <a:cs typeface="Times New Roman"/>
                          <a:hlinkClick r:id="rId9"/>
                        </a:rPr>
                        <a:t>protons</a:t>
                      </a:r>
                      <a:r>
                        <a:rPr lang="en-US" sz="1200" dirty="0">
                          <a:latin typeface="Times New Roman"/>
                          <a:ea typeface="Times New Roman"/>
                          <a:cs typeface="Times New Roman"/>
                        </a:rPr>
                        <a:t>, </a:t>
                      </a:r>
                      <a:r>
                        <a:rPr lang="en-US" sz="1200" u="sng" dirty="0">
                          <a:solidFill>
                            <a:srgbClr val="0000FF"/>
                          </a:solidFill>
                          <a:latin typeface="Times New Roman"/>
                          <a:ea typeface="Times New Roman"/>
                          <a:cs typeface="Times New Roman"/>
                          <a:hlinkClick r:id="rId9"/>
                        </a:rPr>
                        <a:t>neutrons</a:t>
                      </a:r>
                      <a:r>
                        <a:rPr lang="en-US" sz="1200" dirty="0">
                          <a:latin typeface="Times New Roman"/>
                          <a:ea typeface="Times New Roman"/>
                          <a:cs typeface="Times New Roman"/>
                        </a:rPr>
                        <a:t>. The </a:t>
                      </a:r>
                      <a:r>
                        <a:rPr lang="en-US" sz="1200" dirty="0" smtClean="0">
                          <a:latin typeface="Times New Roman"/>
                          <a:ea typeface="Times New Roman"/>
                          <a:cs typeface="Times New Roman"/>
                        </a:rPr>
                        <a:t>wave function </a:t>
                      </a:r>
                      <a:r>
                        <a:rPr lang="en-US" sz="1200" dirty="0">
                          <a:latin typeface="Times New Roman"/>
                          <a:ea typeface="Times New Roman"/>
                          <a:cs typeface="Times New Roman"/>
                        </a:rPr>
                        <a:t>which describes a collection of fermions must be antisymmetric with respect to the exchange of identical particles, while the </a:t>
                      </a:r>
                      <a:r>
                        <a:rPr lang="en-US" sz="1200" dirty="0" smtClean="0">
                          <a:latin typeface="Times New Roman"/>
                          <a:ea typeface="Times New Roman"/>
                          <a:cs typeface="Times New Roman"/>
                        </a:rPr>
                        <a:t>wave function </a:t>
                      </a:r>
                      <a:r>
                        <a:rPr lang="en-US" sz="1200" dirty="0">
                          <a:latin typeface="Times New Roman"/>
                          <a:ea typeface="Times New Roman"/>
                          <a:cs typeface="Times New Roman"/>
                        </a:rPr>
                        <a:t>for a collection of bosons is symmetric.</a:t>
                      </a:r>
                      <a:endParaRPr lang="en-US" sz="1100" dirty="0">
                        <a:latin typeface="Calibri"/>
                        <a:ea typeface="Times New Roman"/>
                        <a:cs typeface="Times New Roman"/>
                      </a:endParaRPr>
                    </a:p>
                    <a:p>
                      <a:pPr marL="0" marR="0">
                        <a:lnSpc>
                          <a:spcPct val="115000"/>
                        </a:lnSpc>
                        <a:spcBef>
                          <a:spcPts val="0"/>
                        </a:spcBef>
                        <a:spcAft>
                          <a:spcPts val="1000"/>
                        </a:spcAft>
                      </a:pPr>
                      <a:r>
                        <a:rPr lang="en-US" sz="1200" dirty="0">
                          <a:latin typeface="Times New Roman"/>
                          <a:ea typeface="Times New Roman"/>
                          <a:cs typeface="Times New Roman"/>
                        </a:rPr>
                        <a:t>The fact that electrons are fermions is foundational to the buildup of the periodic table of the elements since there can be only one electron for each state in an atom (only one electron for each possible set of quantum numbers). The </a:t>
                      </a:r>
                      <a:r>
                        <a:rPr lang="en-US" sz="1200" dirty="0" err="1">
                          <a:latin typeface="Times New Roman"/>
                          <a:ea typeface="Times New Roman"/>
                          <a:cs typeface="Times New Roman"/>
                        </a:rPr>
                        <a:t>fermion</a:t>
                      </a:r>
                      <a:r>
                        <a:rPr lang="en-US" sz="1200" dirty="0">
                          <a:latin typeface="Times New Roman"/>
                          <a:ea typeface="Times New Roman"/>
                          <a:cs typeface="Times New Roman"/>
                        </a:rPr>
                        <a:t> nature of electrons also governs the behavior of </a:t>
                      </a:r>
                      <a:r>
                        <a:rPr lang="en-US" sz="1200" u="sng" dirty="0">
                          <a:solidFill>
                            <a:srgbClr val="0000FF"/>
                          </a:solidFill>
                          <a:latin typeface="Times New Roman"/>
                          <a:ea typeface="Times New Roman"/>
                          <a:cs typeface="Times New Roman"/>
                          <a:hlinkClick r:id="rId10"/>
                        </a:rPr>
                        <a:t>electrons in a metal</a:t>
                      </a:r>
                      <a:r>
                        <a:rPr lang="en-US" sz="1200" dirty="0">
                          <a:latin typeface="Times New Roman"/>
                          <a:ea typeface="Times New Roman"/>
                          <a:cs typeface="Times New Roman"/>
                        </a:rPr>
                        <a:t> where at low temperatures all the low energy states are filled up to a level called the </a:t>
                      </a:r>
                      <a:r>
                        <a:rPr lang="en-US" sz="1200" u="sng" dirty="0">
                          <a:solidFill>
                            <a:srgbClr val="0000FF"/>
                          </a:solidFill>
                          <a:latin typeface="Times New Roman"/>
                          <a:ea typeface="Times New Roman"/>
                          <a:cs typeface="Times New Roman"/>
                          <a:hlinkClick r:id="rId11"/>
                        </a:rPr>
                        <a:t>Fermi energy</a:t>
                      </a:r>
                      <a:r>
                        <a:rPr lang="en-US" sz="1200" dirty="0">
                          <a:latin typeface="Times New Roman"/>
                          <a:ea typeface="Times New Roman"/>
                          <a:cs typeface="Times New Roman"/>
                        </a:rPr>
                        <a:t>. This filling of states is described by </a:t>
                      </a:r>
                      <a:r>
                        <a:rPr lang="en-US" sz="1200" u="sng" dirty="0">
                          <a:solidFill>
                            <a:srgbClr val="0000FF"/>
                          </a:solidFill>
                          <a:latin typeface="Times New Roman"/>
                          <a:ea typeface="Times New Roman"/>
                          <a:cs typeface="Times New Roman"/>
                          <a:hlinkClick r:id="rId8"/>
                        </a:rPr>
                        <a:t>Fermi-Dirac statistics</a:t>
                      </a:r>
                      <a:r>
                        <a:rPr lang="en-US" sz="1200" dirty="0">
                          <a:latin typeface="Times New Roman"/>
                          <a:ea typeface="Times New Roman"/>
                          <a:cs typeface="Times New Roman"/>
                        </a:rPr>
                        <a:t>.</a:t>
                      </a:r>
                      <a:endParaRPr lang="en-US" sz="1100" dirty="0">
                        <a:latin typeface="Calibri"/>
                        <a:ea typeface="Times New Roman"/>
                        <a:cs typeface="Times New Roman"/>
                      </a:endParaRPr>
                    </a:p>
                  </a:txBody>
                  <a:tcPr marL="0" marR="0" marT="0" marB="0" anchor="ctr">
                    <a:lnL>
                      <a:noFill/>
                    </a:lnL>
                    <a:lnR>
                      <a:noFill/>
                    </a:lnR>
                    <a:lnT>
                      <a:noFill/>
                    </a:lnT>
                    <a:lnB>
                      <a:noFill/>
                    </a:lnB>
                  </a:tcPr>
                </a:tc>
              </a:tr>
            </a:tbl>
          </a:graphicData>
        </a:graphic>
      </p:graphicFrame>
      <p:graphicFrame>
        <p:nvGraphicFramePr>
          <p:cNvPr id="4" name="Table 3"/>
          <p:cNvGraphicFramePr>
            <a:graphicFrameLocks noGrp="1"/>
          </p:cNvGraphicFramePr>
          <p:nvPr/>
        </p:nvGraphicFramePr>
        <p:xfrm>
          <a:off x="152400" y="4203192"/>
          <a:ext cx="8686800" cy="2501646"/>
        </p:xfrm>
        <a:graphic>
          <a:graphicData uri="http://schemas.openxmlformats.org/drawingml/2006/table">
            <a:tbl>
              <a:tblPr/>
              <a:tblGrid>
                <a:gridCol w="8686800"/>
              </a:tblGrid>
              <a:tr h="2196846">
                <a:tc>
                  <a:txBody>
                    <a:bodyPr/>
                    <a:lstStyle/>
                    <a:p>
                      <a:pPr marL="0" marR="0" algn="ctr">
                        <a:lnSpc>
                          <a:spcPct val="115000"/>
                        </a:lnSpc>
                        <a:spcBef>
                          <a:spcPts val="0"/>
                        </a:spcBef>
                        <a:spcAft>
                          <a:spcPts val="1000"/>
                        </a:spcAft>
                      </a:pPr>
                      <a:r>
                        <a:rPr lang="en-US" sz="2200" b="1" kern="1800" dirty="0">
                          <a:solidFill>
                            <a:srgbClr val="C00000"/>
                          </a:solidFill>
                          <a:latin typeface="Times New Roman"/>
                          <a:ea typeface="Times New Roman"/>
                          <a:cs typeface="Times New Roman"/>
                        </a:rPr>
                        <a:t>Bosons</a:t>
                      </a:r>
                      <a:endParaRPr lang="en-US" sz="1000" dirty="0">
                        <a:solidFill>
                          <a:srgbClr val="C00000"/>
                        </a:solidFill>
                        <a:latin typeface="Calibri"/>
                        <a:ea typeface="Times New Roman"/>
                        <a:cs typeface="Times New Roman"/>
                      </a:endParaRPr>
                    </a:p>
                    <a:p>
                      <a:pPr marL="0" marR="0">
                        <a:lnSpc>
                          <a:spcPct val="115000"/>
                        </a:lnSpc>
                        <a:spcBef>
                          <a:spcPts val="0"/>
                        </a:spcBef>
                        <a:spcAft>
                          <a:spcPts val="1000"/>
                        </a:spcAft>
                      </a:pPr>
                      <a:r>
                        <a:rPr lang="en-US" sz="1100" dirty="0">
                          <a:latin typeface="Times New Roman"/>
                          <a:ea typeface="Times New Roman"/>
                          <a:cs typeface="Times New Roman"/>
                        </a:rPr>
                        <a:t>Bosons are particles which have integer </a:t>
                      </a:r>
                      <a:r>
                        <a:rPr lang="en-US" sz="1100" u="sng" dirty="0">
                          <a:solidFill>
                            <a:srgbClr val="0000FF"/>
                          </a:solidFill>
                          <a:latin typeface="Times New Roman"/>
                          <a:ea typeface="Times New Roman"/>
                          <a:cs typeface="Times New Roman"/>
                          <a:hlinkClick r:id="rId3"/>
                        </a:rPr>
                        <a:t>spin</a:t>
                      </a:r>
                      <a:r>
                        <a:rPr lang="en-US" sz="1100" dirty="0">
                          <a:latin typeface="Times New Roman"/>
                          <a:ea typeface="Times New Roman"/>
                          <a:cs typeface="Times New Roman"/>
                        </a:rPr>
                        <a:t> and which therefore are not constrained by the </a:t>
                      </a:r>
                      <a:r>
                        <a:rPr lang="en-US" sz="1100" u="sng" dirty="0">
                          <a:solidFill>
                            <a:srgbClr val="0000FF"/>
                          </a:solidFill>
                          <a:latin typeface="Times New Roman"/>
                          <a:ea typeface="Times New Roman"/>
                          <a:cs typeface="Times New Roman"/>
                          <a:hlinkClick r:id="rId4"/>
                        </a:rPr>
                        <a:t>Pauli exclusion principle</a:t>
                      </a:r>
                      <a:r>
                        <a:rPr lang="en-US" sz="1100" dirty="0">
                          <a:latin typeface="Times New Roman"/>
                          <a:ea typeface="Times New Roman"/>
                          <a:cs typeface="Times New Roman"/>
                        </a:rPr>
                        <a:t> like the half-integer spin </a:t>
                      </a:r>
                      <a:r>
                        <a:rPr lang="en-US" sz="1100" u="sng" dirty="0">
                          <a:solidFill>
                            <a:srgbClr val="0000FF"/>
                          </a:solidFill>
                          <a:latin typeface="Times New Roman"/>
                          <a:ea typeface="Times New Roman"/>
                          <a:cs typeface="Times New Roman"/>
                          <a:hlinkClick r:id="rId3"/>
                        </a:rPr>
                        <a:t>fermions</a:t>
                      </a:r>
                      <a:r>
                        <a:rPr lang="en-US" sz="1100" dirty="0">
                          <a:latin typeface="Times New Roman"/>
                          <a:ea typeface="Times New Roman"/>
                          <a:cs typeface="Times New Roman"/>
                        </a:rPr>
                        <a:t>. The energy distribution of bosons is described by </a:t>
                      </a:r>
                      <a:r>
                        <a:rPr lang="en-US" sz="1100" u="sng" dirty="0">
                          <a:solidFill>
                            <a:srgbClr val="0000FF"/>
                          </a:solidFill>
                          <a:latin typeface="Times New Roman"/>
                          <a:ea typeface="Times New Roman"/>
                          <a:cs typeface="Times New Roman"/>
                          <a:hlinkClick r:id="rId7"/>
                        </a:rPr>
                        <a:t>Bose-Einstein statistics</a:t>
                      </a:r>
                      <a:r>
                        <a:rPr lang="en-US" sz="1100" dirty="0">
                          <a:latin typeface="Times New Roman"/>
                          <a:ea typeface="Times New Roman"/>
                          <a:cs typeface="Times New Roman"/>
                        </a:rPr>
                        <a:t>. The </a:t>
                      </a:r>
                      <a:r>
                        <a:rPr lang="en-US" sz="1100" dirty="0" err="1">
                          <a:latin typeface="Times New Roman"/>
                          <a:ea typeface="Times New Roman"/>
                          <a:cs typeface="Times New Roman"/>
                        </a:rPr>
                        <a:t>wavefunction</a:t>
                      </a:r>
                      <a:r>
                        <a:rPr lang="en-US" sz="1100" dirty="0">
                          <a:latin typeface="Times New Roman"/>
                          <a:ea typeface="Times New Roman"/>
                          <a:cs typeface="Times New Roman"/>
                        </a:rPr>
                        <a:t> which describes a collection of bosons must be symmetric with respect to the exchange of identical particles, while the </a:t>
                      </a:r>
                      <a:r>
                        <a:rPr lang="en-US" sz="1100" dirty="0" err="1">
                          <a:latin typeface="Times New Roman"/>
                          <a:ea typeface="Times New Roman"/>
                          <a:cs typeface="Times New Roman"/>
                        </a:rPr>
                        <a:t>wavefunction</a:t>
                      </a:r>
                      <a:r>
                        <a:rPr lang="en-US" sz="1100" dirty="0">
                          <a:latin typeface="Times New Roman"/>
                          <a:ea typeface="Times New Roman"/>
                          <a:cs typeface="Times New Roman"/>
                        </a:rPr>
                        <a:t> for a collection of fermions is antisymmetric.</a:t>
                      </a:r>
                      <a:endParaRPr lang="en-US" sz="1000" dirty="0">
                        <a:latin typeface="Calibri"/>
                        <a:ea typeface="Times New Roman"/>
                        <a:cs typeface="Times New Roman"/>
                      </a:endParaRPr>
                    </a:p>
                    <a:p>
                      <a:pPr marL="0" marR="0">
                        <a:lnSpc>
                          <a:spcPct val="115000"/>
                        </a:lnSpc>
                        <a:spcBef>
                          <a:spcPts val="0"/>
                        </a:spcBef>
                        <a:spcAft>
                          <a:spcPts val="1000"/>
                        </a:spcAft>
                      </a:pPr>
                      <a:r>
                        <a:rPr lang="en-US" sz="1100" dirty="0">
                          <a:latin typeface="Times New Roman"/>
                          <a:ea typeface="Times New Roman"/>
                          <a:cs typeface="Times New Roman"/>
                        </a:rPr>
                        <a:t>At low temperatures, bosons can behave very differently than fermions because an unlimited number of them can collect into the same energy state. The collection into a single state is called condensation, or </a:t>
                      </a:r>
                      <a:r>
                        <a:rPr lang="en-US" sz="1100" u="sng" dirty="0">
                          <a:solidFill>
                            <a:srgbClr val="0000FF"/>
                          </a:solidFill>
                          <a:latin typeface="Times New Roman"/>
                          <a:ea typeface="Times New Roman"/>
                          <a:cs typeface="Times New Roman"/>
                          <a:hlinkClick r:id="rId3"/>
                        </a:rPr>
                        <a:t>Bose-Einstein condensation</a:t>
                      </a:r>
                      <a:r>
                        <a:rPr lang="en-US" sz="1100" dirty="0">
                          <a:latin typeface="Times New Roman"/>
                          <a:ea typeface="Times New Roman"/>
                          <a:cs typeface="Times New Roman"/>
                        </a:rPr>
                        <a:t>. It is responsible for the phenomenon of </a:t>
                      </a:r>
                      <a:r>
                        <a:rPr lang="en-US" sz="1100" u="sng" dirty="0" err="1">
                          <a:solidFill>
                            <a:srgbClr val="0000FF"/>
                          </a:solidFill>
                          <a:latin typeface="Times New Roman"/>
                          <a:ea typeface="Times New Roman"/>
                          <a:cs typeface="Times New Roman"/>
                          <a:hlinkClick r:id="rId12"/>
                        </a:rPr>
                        <a:t>superfluidity</a:t>
                      </a:r>
                      <a:r>
                        <a:rPr lang="en-US" sz="1100" dirty="0">
                          <a:latin typeface="Times New Roman"/>
                          <a:ea typeface="Times New Roman"/>
                          <a:cs typeface="Times New Roman"/>
                        </a:rPr>
                        <a:t> in </a:t>
                      </a:r>
                      <a:r>
                        <a:rPr lang="en-US" sz="1100" u="sng" dirty="0">
                          <a:solidFill>
                            <a:srgbClr val="0000FF"/>
                          </a:solidFill>
                          <a:latin typeface="Times New Roman"/>
                          <a:ea typeface="Times New Roman"/>
                          <a:cs typeface="Times New Roman"/>
                          <a:hlinkClick r:id="rId12"/>
                        </a:rPr>
                        <a:t>liquid helium</a:t>
                      </a:r>
                      <a:r>
                        <a:rPr lang="en-US" sz="1100" dirty="0">
                          <a:latin typeface="Times New Roman"/>
                          <a:ea typeface="Times New Roman"/>
                          <a:cs typeface="Times New Roman"/>
                        </a:rPr>
                        <a:t>. Coupled particles can also act effectively as bosons. In the </a:t>
                      </a:r>
                      <a:r>
                        <a:rPr lang="en-US" sz="1100" u="sng" dirty="0">
                          <a:solidFill>
                            <a:srgbClr val="0000FF"/>
                          </a:solidFill>
                          <a:latin typeface="Times New Roman"/>
                          <a:ea typeface="Times New Roman"/>
                          <a:cs typeface="Times New Roman"/>
                          <a:hlinkClick r:id="rId13"/>
                        </a:rPr>
                        <a:t>BCS Theory</a:t>
                      </a:r>
                      <a:r>
                        <a:rPr lang="en-US" sz="1100" dirty="0">
                          <a:latin typeface="Times New Roman"/>
                          <a:ea typeface="Times New Roman"/>
                          <a:cs typeface="Times New Roman"/>
                        </a:rPr>
                        <a:t> of </a:t>
                      </a:r>
                      <a:r>
                        <a:rPr lang="en-US" sz="1100" u="sng" dirty="0">
                          <a:solidFill>
                            <a:srgbClr val="0000FF"/>
                          </a:solidFill>
                          <a:latin typeface="Times New Roman"/>
                          <a:ea typeface="Times New Roman"/>
                          <a:cs typeface="Times New Roman"/>
                          <a:hlinkClick r:id="rId14"/>
                        </a:rPr>
                        <a:t>superconductivity</a:t>
                      </a:r>
                      <a:r>
                        <a:rPr lang="en-US" sz="1100" dirty="0">
                          <a:latin typeface="Times New Roman"/>
                          <a:ea typeface="Times New Roman"/>
                          <a:cs typeface="Times New Roman"/>
                        </a:rPr>
                        <a:t>, coupled pairs of electrons act like bosons and condense into a state which demonstrates zero electrical </a:t>
                      </a:r>
                      <a:r>
                        <a:rPr lang="en-US" sz="1100" dirty="0" smtClean="0">
                          <a:latin typeface="Times New Roman"/>
                          <a:ea typeface="Times New Roman"/>
                          <a:cs typeface="Times New Roman"/>
                        </a:rPr>
                        <a:t>resistance.</a:t>
                      </a:r>
                    </a:p>
                    <a:p>
                      <a:pPr marL="0" marR="0">
                        <a:lnSpc>
                          <a:spcPct val="115000"/>
                        </a:lnSpc>
                        <a:spcBef>
                          <a:spcPts val="0"/>
                        </a:spcBef>
                        <a:spcAft>
                          <a:spcPts val="1000"/>
                        </a:spcAft>
                      </a:pPr>
                      <a:r>
                        <a:rPr lang="en-US" sz="1100" dirty="0" smtClean="0">
                          <a:latin typeface="Times New Roman"/>
                          <a:ea typeface="Times New Roman"/>
                          <a:cs typeface="Times New Roman"/>
                        </a:rPr>
                        <a:t>Bosons </a:t>
                      </a:r>
                      <a:r>
                        <a:rPr lang="en-US" sz="1100" dirty="0">
                          <a:latin typeface="Times New Roman"/>
                          <a:ea typeface="Times New Roman"/>
                          <a:cs typeface="Times New Roman"/>
                        </a:rPr>
                        <a:t>include </a:t>
                      </a:r>
                      <a:r>
                        <a:rPr lang="en-US" sz="1100" u="sng" dirty="0">
                          <a:solidFill>
                            <a:srgbClr val="0000FF"/>
                          </a:solidFill>
                          <a:latin typeface="Times New Roman"/>
                          <a:ea typeface="Times New Roman"/>
                          <a:cs typeface="Times New Roman"/>
                          <a:hlinkClick r:id="rId15"/>
                        </a:rPr>
                        <a:t>photons </a:t>
                      </a:r>
                      <a:r>
                        <a:rPr lang="en-US" sz="1100" dirty="0">
                          <a:latin typeface="Times New Roman"/>
                          <a:ea typeface="Times New Roman"/>
                          <a:cs typeface="Times New Roman"/>
                        </a:rPr>
                        <a:t>and the characterization of photons as particles with frequency-dependent energy given by the </a:t>
                      </a:r>
                      <a:r>
                        <a:rPr lang="en-US" sz="1100" u="sng" dirty="0">
                          <a:solidFill>
                            <a:srgbClr val="0000FF"/>
                          </a:solidFill>
                          <a:latin typeface="Times New Roman"/>
                          <a:ea typeface="Times New Roman"/>
                          <a:cs typeface="Times New Roman"/>
                          <a:hlinkClick r:id="rId16"/>
                        </a:rPr>
                        <a:t>Planck relationship</a:t>
                      </a:r>
                      <a:r>
                        <a:rPr lang="en-US" sz="1100" dirty="0">
                          <a:latin typeface="Times New Roman"/>
                          <a:ea typeface="Times New Roman"/>
                          <a:cs typeface="Times New Roman"/>
                        </a:rPr>
                        <a:t> allowed Planck to apply Bose-Einstein statistics to explain the </a:t>
                      </a:r>
                      <a:r>
                        <a:rPr lang="en-US" sz="1100" u="sng" dirty="0">
                          <a:solidFill>
                            <a:srgbClr val="0000FF"/>
                          </a:solidFill>
                          <a:latin typeface="Times New Roman"/>
                          <a:ea typeface="Times New Roman"/>
                          <a:cs typeface="Times New Roman"/>
                          <a:hlinkClick r:id="rId17"/>
                        </a:rPr>
                        <a:t>thermal radiation</a:t>
                      </a:r>
                      <a:r>
                        <a:rPr lang="en-US" sz="1100" dirty="0">
                          <a:latin typeface="Times New Roman"/>
                          <a:ea typeface="Times New Roman"/>
                          <a:cs typeface="Times New Roman"/>
                        </a:rPr>
                        <a:t> from a hot cavity.</a:t>
                      </a:r>
                      <a:endParaRPr lang="en-US" sz="1000" dirty="0">
                        <a:latin typeface="Calibri"/>
                        <a:ea typeface="Times New Roman"/>
                        <a:cs typeface="Times New Roman"/>
                      </a:endParaRP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xmlns="" val="4724072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81000" y="1219200"/>
            <a:ext cx="3657600" cy="2667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724400" y="1295400"/>
            <a:ext cx="3276600" cy="25908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533400" y="4038600"/>
            <a:ext cx="3505200" cy="26289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4648200" y="4038600"/>
            <a:ext cx="3581400" cy="268605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52400" y="990600"/>
            <a:ext cx="3810000" cy="25908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648200" y="990600"/>
            <a:ext cx="3352800" cy="24384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4648200" y="3581400"/>
            <a:ext cx="3352800" cy="28956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381000" y="3886200"/>
            <a:ext cx="3505200" cy="26289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81000" y="990600"/>
            <a:ext cx="3886200" cy="27432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343400" y="990600"/>
            <a:ext cx="4495800" cy="28194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2667000" y="3810000"/>
            <a:ext cx="4343400" cy="2667000"/>
          </a:xfrm>
          <a:prstGeom prst="rect">
            <a:avLst/>
          </a:prstGeom>
          <a:noFill/>
          <a:ln w="9525">
            <a:noFill/>
            <a:miter lim="800000"/>
            <a:headEnd/>
            <a:tailEnd/>
          </a:ln>
          <a:effectLst/>
        </p:spPr>
      </p:pic>
      <p:sp>
        <p:nvSpPr>
          <p:cNvPr id="5"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304800" y="838200"/>
            <a:ext cx="3810000" cy="27432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4267200" y="914400"/>
            <a:ext cx="4495800" cy="2667000"/>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a:srcRect/>
          <a:stretch>
            <a:fillRect/>
          </a:stretch>
        </p:blipFill>
        <p:spPr bwMode="auto">
          <a:xfrm>
            <a:off x="304800" y="3886200"/>
            <a:ext cx="3810000" cy="25146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5"/>
          <a:srcRect/>
          <a:stretch>
            <a:fillRect/>
          </a:stretch>
        </p:blipFill>
        <p:spPr bwMode="auto">
          <a:xfrm>
            <a:off x="4419600" y="3810000"/>
            <a:ext cx="4343400" cy="25908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381000" y="914400"/>
            <a:ext cx="3733800" cy="23622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495800" y="990600"/>
            <a:ext cx="3886200" cy="240030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457200" y="3487674"/>
            <a:ext cx="3733800" cy="2875026"/>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a:srcRect/>
          <a:stretch>
            <a:fillRect/>
          </a:stretch>
        </p:blipFill>
        <p:spPr bwMode="auto">
          <a:xfrm>
            <a:off x="4495800" y="3581400"/>
            <a:ext cx="3886200" cy="28194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381000" y="914400"/>
            <a:ext cx="3962400" cy="28194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4495800" y="914400"/>
            <a:ext cx="4191000" cy="2819400"/>
          </a:xfrm>
          <a:prstGeom prst="rect">
            <a:avLst/>
          </a:prstGeom>
          <a:noFill/>
          <a:ln w="9525">
            <a:noFill/>
            <a:miter lim="800000"/>
            <a:headEnd/>
            <a:tailEnd/>
          </a:ln>
          <a:effectLst/>
        </p:spPr>
      </p:pic>
      <p:pic>
        <p:nvPicPr>
          <p:cNvPr id="8196" name="Picture 4"/>
          <p:cNvPicPr>
            <a:picLocks noChangeAspect="1" noChangeArrowheads="1"/>
          </p:cNvPicPr>
          <p:nvPr/>
        </p:nvPicPr>
        <p:blipFill>
          <a:blip r:embed="rId4"/>
          <a:srcRect/>
          <a:stretch>
            <a:fillRect/>
          </a:stretch>
        </p:blipFill>
        <p:spPr bwMode="auto">
          <a:xfrm>
            <a:off x="381000" y="3810000"/>
            <a:ext cx="3962400" cy="2857500"/>
          </a:xfrm>
          <a:prstGeom prst="rect">
            <a:avLst/>
          </a:prstGeom>
          <a:noFill/>
          <a:ln w="9525">
            <a:noFill/>
            <a:miter lim="800000"/>
            <a:headEnd/>
            <a:tailEnd/>
          </a:ln>
          <a:effectLst/>
        </p:spPr>
      </p:pic>
      <p:pic>
        <p:nvPicPr>
          <p:cNvPr id="8197" name="Picture 5"/>
          <p:cNvPicPr>
            <a:picLocks noChangeAspect="1" noChangeArrowheads="1"/>
          </p:cNvPicPr>
          <p:nvPr/>
        </p:nvPicPr>
        <p:blipFill>
          <a:blip r:embed="rId5"/>
          <a:srcRect/>
          <a:stretch>
            <a:fillRect/>
          </a:stretch>
        </p:blipFill>
        <p:spPr bwMode="auto">
          <a:xfrm>
            <a:off x="4572000" y="3886200"/>
            <a:ext cx="4191000" cy="27051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228600" y="685800"/>
            <a:ext cx="3962400" cy="27432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4572000" y="685800"/>
            <a:ext cx="4114800" cy="2819400"/>
          </a:xfrm>
          <a:prstGeom prst="rect">
            <a:avLst/>
          </a:prstGeom>
          <a:noFill/>
          <a:ln w="9525">
            <a:noFill/>
            <a:miter lim="800000"/>
            <a:headEnd/>
            <a:tailEnd/>
          </a:ln>
          <a:effectLst/>
        </p:spPr>
      </p:pic>
      <p:pic>
        <p:nvPicPr>
          <p:cNvPr id="9220" name="Picture 4"/>
          <p:cNvPicPr>
            <a:picLocks noChangeAspect="1" noChangeArrowheads="1"/>
          </p:cNvPicPr>
          <p:nvPr/>
        </p:nvPicPr>
        <p:blipFill>
          <a:blip r:embed="rId4"/>
          <a:srcRect/>
          <a:stretch>
            <a:fillRect/>
          </a:stretch>
        </p:blipFill>
        <p:spPr bwMode="auto">
          <a:xfrm>
            <a:off x="228600" y="3581400"/>
            <a:ext cx="3962400" cy="2895600"/>
          </a:xfrm>
          <a:prstGeom prst="rect">
            <a:avLst/>
          </a:prstGeom>
          <a:noFill/>
          <a:ln w="9525">
            <a:noFill/>
            <a:miter lim="800000"/>
            <a:headEnd/>
            <a:tailEnd/>
          </a:ln>
          <a:effectLst/>
        </p:spPr>
      </p:pic>
      <p:pic>
        <p:nvPicPr>
          <p:cNvPr id="9221" name="Picture 5"/>
          <p:cNvPicPr>
            <a:picLocks noChangeAspect="1" noChangeArrowheads="1"/>
          </p:cNvPicPr>
          <p:nvPr/>
        </p:nvPicPr>
        <p:blipFill>
          <a:blip r:embed="rId5"/>
          <a:srcRect/>
          <a:stretch>
            <a:fillRect/>
          </a:stretch>
        </p:blipFill>
        <p:spPr bwMode="auto">
          <a:xfrm>
            <a:off x="4572000" y="3657600"/>
            <a:ext cx="4191000" cy="2971800"/>
          </a:xfrm>
          <a:prstGeom prst="rect">
            <a:avLst/>
          </a:prstGeom>
          <a:noFill/>
          <a:ln w="9525">
            <a:noFill/>
            <a:miter lim="800000"/>
            <a:headEnd/>
            <a:tailEnd/>
          </a:ln>
          <a:effectLst/>
        </p:spPr>
      </p:pic>
      <p:sp>
        <p:nvSpPr>
          <p:cNvPr id="6" name="Rectangle 12"/>
          <p:cNvSpPr>
            <a:spLocks noChangeArrowheads="1"/>
          </p:cNvSpPr>
          <p:nvPr/>
        </p:nvSpPr>
        <p:spPr bwMode="auto">
          <a:xfrm>
            <a:off x="2438400" y="183362"/>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457200" y="904220"/>
            <a:ext cx="3733800" cy="2372380"/>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4419600" y="904220"/>
            <a:ext cx="3962400" cy="2448580"/>
          </a:xfrm>
          <a:prstGeom prst="rect">
            <a:avLst/>
          </a:prstGeom>
          <a:noFill/>
          <a:ln w="9525">
            <a:noFill/>
            <a:miter lim="800000"/>
            <a:headEnd/>
            <a:tailEnd/>
          </a:ln>
          <a:effectLst/>
        </p:spPr>
      </p:pic>
      <p:pic>
        <p:nvPicPr>
          <p:cNvPr id="10244" name="Picture 4"/>
          <p:cNvPicPr>
            <a:picLocks noChangeAspect="1" noChangeArrowheads="1"/>
          </p:cNvPicPr>
          <p:nvPr/>
        </p:nvPicPr>
        <p:blipFill>
          <a:blip r:embed="rId4"/>
          <a:srcRect/>
          <a:stretch>
            <a:fillRect/>
          </a:stretch>
        </p:blipFill>
        <p:spPr bwMode="auto">
          <a:xfrm>
            <a:off x="457200" y="3429000"/>
            <a:ext cx="3733800" cy="3048000"/>
          </a:xfrm>
          <a:prstGeom prst="rect">
            <a:avLst/>
          </a:prstGeom>
          <a:noFill/>
          <a:ln w="9525">
            <a:noFill/>
            <a:miter lim="800000"/>
            <a:headEnd/>
            <a:tailEnd/>
          </a:ln>
          <a:effectLst/>
        </p:spPr>
      </p:pic>
      <p:pic>
        <p:nvPicPr>
          <p:cNvPr id="10245" name="Picture 5"/>
          <p:cNvPicPr>
            <a:picLocks noChangeAspect="1" noChangeArrowheads="1"/>
          </p:cNvPicPr>
          <p:nvPr/>
        </p:nvPicPr>
        <p:blipFill>
          <a:blip r:embed="rId5"/>
          <a:srcRect/>
          <a:stretch>
            <a:fillRect/>
          </a:stretch>
        </p:blipFill>
        <p:spPr bwMode="auto">
          <a:xfrm>
            <a:off x="4495800" y="3505200"/>
            <a:ext cx="3886200" cy="30861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304800" y="904220"/>
            <a:ext cx="4114800" cy="2895600"/>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a:srcRect/>
          <a:stretch>
            <a:fillRect/>
          </a:stretch>
        </p:blipFill>
        <p:spPr bwMode="auto">
          <a:xfrm>
            <a:off x="4648200" y="890365"/>
            <a:ext cx="4114800" cy="2857500"/>
          </a:xfrm>
          <a:prstGeom prst="rect">
            <a:avLst/>
          </a:prstGeom>
          <a:noFill/>
          <a:ln w="9525">
            <a:noFill/>
            <a:miter lim="800000"/>
            <a:headEnd/>
            <a:tailEnd/>
          </a:ln>
          <a:effectLst/>
        </p:spPr>
      </p:pic>
      <p:pic>
        <p:nvPicPr>
          <p:cNvPr id="11268" name="Picture 4"/>
          <p:cNvPicPr>
            <a:picLocks noChangeAspect="1" noChangeArrowheads="1"/>
          </p:cNvPicPr>
          <p:nvPr/>
        </p:nvPicPr>
        <p:blipFill>
          <a:blip r:embed="rId4"/>
          <a:srcRect/>
          <a:stretch>
            <a:fillRect/>
          </a:stretch>
        </p:blipFill>
        <p:spPr bwMode="auto">
          <a:xfrm>
            <a:off x="304800" y="3657600"/>
            <a:ext cx="4114800" cy="2933700"/>
          </a:xfrm>
          <a:prstGeom prst="rect">
            <a:avLst/>
          </a:prstGeom>
          <a:noFill/>
          <a:ln w="9525">
            <a:noFill/>
            <a:miter lim="800000"/>
            <a:headEnd/>
            <a:tailEnd/>
          </a:ln>
          <a:effectLst/>
        </p:spPr>
      </p:pic>
      <p:pic>
        <p:nvPicPr>
          <p:cNvPr id="11269" name="Picture 5"/>
          <p:cNvPicPr>
            <a:picLocks noChangeAspect="1" noChangeArrowheads="1"/>
          </p:cNvPicPr>
          <p:nvPr/>
        </p:nvPicPr>
        <p:blipFill>
          <a:blip r:embed="rId5"/>
          <a:srcRect/>
          <a:stretch>
            <a:fillRect/>
          </a:stretch>
        </p:blipFill>
        <p:spPr bwMode="auto">
          <a:xfrm>
            <a:off x="4724400" y="3657600"/>
            <a:ext cx="4038600" cy="29718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381000" y="914400"/>
            <a:ext cx="3810000" cy="2552700"/>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a:srcRect/>
          <a:stretch>
            <a:fillRect/>
          </a:stretch>
        </p:blipFill>
        <p:spPr bwMode="auto">
          <a:xfrm>
            <a:off x="4648200" y="914400"/>
            <a:ext cx="4114800" cy="2514600"/>
          </a:xfrm>
          <a:prstGeom prst="rect">
            <a:avLst/>
          </a:prstGeom>
          <a:noFill/>
          <a:ln w="9525">
            <a:noFill/>
            <a:miter lim="800000"/>
            <a:headEnd/>
            <a:tailEnd/>
          </a:ln>
          <a:effectLst/>
        </p:spPr>
      </p:pic>
      <p:pic>
        <p:nvPicPr>
          <p:cNvPr id="13316" name="Picture 4"/>
          <p:cNvPicPr>
            <a:picLocks noChangeAspect="1" noChangeArrowheads="1"/>
          </p:cNvPicPr>
          <p:nvPr/>
        </p:nvPicPr>
        <p:blipFill>
          <a:blip r:embed="rId4"/>
          <a:srcRect/>
          <a:stretch>
            <a:fillRect/>
          </a:stretch>
        </p:blipFill>
        <p:spPr bwMode="auto">
          <a:xfrm>
            <a:off x="2286000" y="3680114"/>
            <a:ext cx="3810000" cy="2400300"/>
          </a:xfrm>
          <a:prstGeom prst="rect">
            <a:avLst/>
          </a:prstGeom>
          <a:noFill/>
          <a:ln w="9525">
            <a:noFill/>
            <a:miter lim="800000"/>
            <a:headEnd/>
            <a:tailEnd/>
          </a:ln>
          <a:effectLst/>
        </p:spPr>
      </p:pic>
      <p:sp>
        <p:nvSpPr>
          <p:cNvPr id="5"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457200" y="838200"/>
            <a:ext cx="3810000" cy="2438400"/>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a:srcRect/>
          <a:stretch>
            <a:fillRect/>
          </a:stretch>
        </p:blipFill>
        <p:spPr bwMode="auto">
          <a:xfrm>
            <a:off x="4572000" y="838200"/>
            <a:ext cx="3810000" cy="2514600"/>
          </a:xfrm>
          <a:prstGeom prst="rect">
            <a:avLst/>
          </a:prstGeom>
          <a:noFill/>
          <a:ln w="9525">
            <a:noFill/>
            <a:miter lim="800000"/>
            <a:headEnd/>
            <a:tailEnd/>
          </a:ln>
          <a:effectLst/>
        </p:spPr>
      </p:pic>
      <p:pic>
        <p:nvPicPr>
          <p:cNvPr id="14340" name="Picture 4"/>
          <p:cNvPicPr>
            <a:picLocks noChangeAspect="1" noChangeArrowheads="1"/>
          </p:cNvPicPr>
          <p:nvPr/>
        </p:nvPicPr>
        <p:blipFill>
          <a:blip r:embed="rId4"/>
          <a:srcRect/>
          <a:stretch>
            <a:fillRect/>
          </a:stretch>
        </p:blipFill>
        <p:spPr bwMode="auto">
          <a:xfrm>
            <a:off x="2580050" y="3505200"/>
            <a:ext cx="3810000" cy="3124200"/>
          </a:xfrm>
          <a:prstGeom prst="rect">
            <a:avLst/>
          </a:prstGeom>
          <a:noFill/>
          <a:ln w="9525">
            <a:noFill/>
            <a:miter lim="800000"/>
            <a:headEnd/>
            <a:tailEnd/>
          </a:ln>
          <a:effectLst/>
        </p:spPr>
      </p:pic>
      <p:sp>
        <p:nvSpPr>
          <p:cNvPr id="5"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533400" y="381000"/>
            <a:ext cx="3810000" cy="26670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57200" y="3200400"/>
            <a:ext cx="3886200" cy="31242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4800600" y="381000"/>
            <a:ext cx="3810000"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85800" y="914400"/>
            <a:ext cx="3581400" cy="3276600"/>
          </a:xfrm>
          <a:prstGeom prst="rect">
            <a:avLst/>
          </a:prstGeom>
          <a:noFill/>
          <a:ln w="15875">
            <a:solidFill>
              <a:schemeClr val="tx1"/>
            </a:solid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648200" y="914400"/>
            <a:ext cx="3662363" cy="3257550"/>
          </a:xfrm>
          <a:prstGeom prst="rect">
            <a:avLst/>
          </a:prstGeom>
          <a:noFill/>
          <a:ln w="158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5257800" y="3505200"/>
            <a:ext cx="3352801" cy="2895600"/>
          </a:xfrm>
          <a:prstGeom prst="rect">
            <a:avLst/>
          </a:prstGeom>
          <a:noFill/>
          <a:ln w="15875">
            <a:solidFill>
              <a:schemeClr val="tx1"/>
            </a:solid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5181600" y="304800"/>
            <a:ext cx="3352800" cy="2895600"/>
          </a:xfrm>
          <a:prstGeom prst="rect">
            <a:avLst/>
          </a:prstGeom>
          <a:noFill/>
          <a:ln w="15875">
            <a:solidFill>
              <a:schemeClr val="tx1"/>
            </a:solidFill>
            <a:miter lim="800000"/>
            <a:headEnd/>
            <a:tailEnd/>
          </a:ln>
          <a:effectLst/>
        </p:spPr>
      </p:pic>
      <p:pic>
        <p:nvPicPr>
          <p:cNvPr id="2053" name="Picture 5"/>
          <p:cNvPicPr>
            <a:picLocks noChangeAspect="1" noChangeArrowheads="1"/>
          </p:cNvPicPr>
          <p:nvPr/>
        </p:nvPicPr>
        <p:blipFill>
          <a:blip r:embed="rId4"/>
          <a:srcRect/>
          <a:stretch>
            <a:fillRect/>
          </a:stretch>
        </p:blipFill>
        <p:spPr bwMode="auto">
          <a:xfrm>
            <a:off x="609600" y="304800"/>
            <a:ext cx="4038600" cy="2971800"/>
          </a:xfrm>
          <a:prstGeom prst="rect">
            <a:avLst/>
          </a:prstGeom>
          <a:noFill/>
          <a:ln w="12700">
            <a:solidFill>
              <a:schemeClr val="tx1"/>
            </a:solid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609600" y="3505200"/>
            <a:ext cx="4090987" cy="3074489"/>
          </a:xfrm>
          <a:prstGeom prst="rect">
            <a:avLst/>
          </a:prstGeom>
          <a:noFill/>
          <a:ln w="158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762000" y="457201"/>
            <a:ext cx="3733800" cy="2743200"/>
          </a:xfrm>
          <a:prstGeom prst="rect">
            <a:avLst/>
          </a:prstGeom>
          <a:noFill/>
          <a:ln w="15875">
            <a:solidFill>
              <a:schemeClr val="tx1"/>
            </a:solid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762001" y="3352800"/>
            <a:ext cx="3733799" cy="2950147"/>
          </a:xfrm>
          <a:prstGeom prst="rect">
            <a:avLst/>
          </a:prstGeom>
          <a:noFill/>
          <a:ln w="15875">
            <a:solidFill>
              <a:schemeClr val="tx1"/>
            </a:solid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4953000" y="457201"/>
            <a:ext cx="3581400" cy="2743200"/>
          </a:xfrm>
          <a:prstGeom prst="rect">
            <a:avLst/>
          </a:prstGeom>
          <a:noFill/>
          <a:ln w="15875">
            <a:solidFill>
              <a:schemeClr val="tx1"/>
            </a:solid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4876800" y="3352800"/>
            <a:ext cx="3657600" cy="2971800"/>
          </a:xfrm>
          <a:prstGeom prst="rect">
            <a:avLst/>
          </a:prstGeom>
          <a:noFill/>
          <a:ln w="158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304800" y="914400"/>
            <a:ext cx="3657600" cy="2590800"/>
          </a:xfrm>
          <a:prstGeom prst="rect">
            <a:avLst/>
          </a:prstGeom>
          <a:noFill/>
          <a:ln w="9525">
            <a:noFill/>
            <a:miter lim="800000"/>
            <a:headEnd/>
            <a:tailEnd/>
          </a:ln>
          <a:effectLst/>
        </p:spPr>
      </p:pic>
      <p:pic>
        <p:nvPicPr>
          <p:cNvPr id="23555" name="Picture 3"/>
          <p:cNvPicPr>
            <a:picLocks noChangeAspect="1" noChangeArrowheads="1"/>
          </p:cNvPicPr>
          <p:nvPr/>
        </p:nvPicPr>
        <p:blipFill>
          <a:blip r:embed="rId3"/>
          <a:srcRect/>
          <a:stretch>
            <a:fillRect/>
          </a:stretch>
        </p:blipFill>
        <p:spPr bwMode="auto">
          <a:xfrm>
            <a:off x="304800" y="3429000"/>
            <a:ext cx="3657600" cy="2857500"/>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a:srcRect/>
          <a:stretch>
            <a:fillRect/>
          </a:stretch>
        </p:blipFill>
        <p:spPr bwMode="auto">
          <a:xfrm>
            <a:off x="4419600" y="914400"/>
            <a:ext cx="4191000" cy="2514600"/>
          </a:xfrm>
          <a:prstGeom prst="rect">
            <a:avLst/>
          </a:prstGeom>
          <a:noFill/>
          <a:ln w="9525">
            <a:noFill/>
            <a:miter lim="800000"/>
            <a:headEnd/>
            <a:tailEnd/>
          </a:ln>
          <a:effectLst/>
        </p:spPr>
      </p:pic>
      <p:pic>
        <p:nvPicPr>
          <p:cNvPr id="23557" name="Picture 5"/>
          <p:cNvPicPr>
            <a:picLocks noChangeAspect="1" noChangeArrowheads="1"/>
          </p:cNvPicPr>
          <p:nvPr/>
        </p:nvPicPr>
        <p:blipFill>
          <a:blip r:embed="rId5"/>
          <a:srcRect/>
          <a:stretch>
            <a:fillRect/>
          </a:stretch>
        </p:blipFill>
        <p:spPr bwMode="auto">
          <a:xfrm>
            <a:off x="4419600" y="3505200"/>
            <a:ext cx="4267200" cy="29337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152400" y="990600"/>
            <a:ext cx="3657600" cy="2514600"/>
          </a:xfrm>
          <a:prstGeom prst="rect">
            <a:avLst/>
          </a:prstGeom>
          <a:noFill/>
          <a:ln w="9525">
            <a:noFill/>
            <a:miter lim="800000"/>
            <a:headEnd/>
            <a:tailEnd/>
          </a:ln>
          <a:effectLst/>
        </p:spPr>
      </p:pic>
      <p:pic>
        <p:nvPicPr>
          <p:cNvPr id="24579" name="Picture 3"/>
          <p:cNvPicPr>
            <a:picLocks noChangeAspect="1" noChangeArrowheads="1"/>
          </p:cNvPicPr>
          <p:nvPr/>
        </p:nvPicPr>
        <p:blipFill>
          <a:blip r:embed="rId3"/>
          <a:srcRect/>
          <a:stretch>
            <a:fillRect/>
          </a:stretch>
        </p:blipFill>
        <p:spPr bwMode="auto">
          <a:xfrm>
            <a:off x="152400" y="3657600"/>
            <a:ext cx="3733800" cy="2743200"/>
          </a:xfrm>
          <a:prstGeom prst="rect">
            <a:avLst/>
          </a:prstGeom>
          <a:noFill/>
          <a:ln w="9525">
            <a:noFill/>
            <a:miter lim="800000"/>
            <a:headEnd/>
            <a:tailEnd/>
          </a:ln>
          <a:effectLst/>
        </p:spPr>
      </p:pic>
      <p:pic>
        <p:nvPicPr>
          <p:cNvPr id="24580" name="Picture 4"/>
          <p:cNvPicPr>
            <a:picLocks noChangeAspect="1" noChangeArrowheads="1"/>
          </p:cNvPicPr>
          <p:nvPr/>
        </p:nvPicPr>
        <p:blipFill>
          <a:blip r:embed="rId4"/>
          <a:srcRect/>
          <a:stretch>
            <a:fillRect/>
          </a:stretch>
        </p:blipFill>
        <p:spPr bwMode="auto">
          <a:xfrm>
            <a:off x="4343400" y="990600"/>
            <a:ext cx="4572000" cy="2438400"/>
          </a:xfrm>
          <a:prstGeom prst="rect">
            <a:avLst/>
          </a:prstGeom>
          <a:noFill/>
          <a:ln w="9525">
            <a:noFill/>
            <a:miter lim="800000"/>
            <a:headEnd/>
            <a:tailEnd/>
          </a:ln>
          <a:effectLst/>
        </p:spPr>
      </p:pic>
      <p:pic>
        <p:nvPicPr>
          <p:cNvPr id="24581" name="Picture 5"/>
          <p:cNvPicPr>
            <a:picLocks noChangeAspect="1" noChangeArrowheads="1"/>
          </p:cNvPicPr>
          <p:nvPr/>
        </p:nvPicPr>
        <p:blipFill>
          <a:blip r:embed="rId5"/>
          <a:srcRect/>
          <a:stretch>
            <a:fillRect/>
          </a:stretch>
        </p:blipFill>
        <p:spPr bwMode="auto">
          <a:xfrm>
            <a:off x="4343400" y="3657600"/>
            <a:ext cx="4648200" cy="27432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srcRect/>
          <a:stretch>
            <a:fillRect/>
          </a:stretch>
        </p:blipFill>
        <p:spPr bwMode="auto">
          <a:xfrm>
            <a:off x="304800" y="838200"/>
            <a:ext cx="3810000" cy="2590800"/>
          </a:xfrm>
          <a:prstGeom prst="rect">
            <a:avLst/>
          </a:prstGeom>
          <a:noFill/>
          <a:ln w="9525">
            <a:noFill/>
            <a:miter lim="800000"/>
            <a:headEnd/>
            <a:tailEnd/>
          </a:ln>
          <a:effectLst/>
        </p:spPr>
      </p:pic>
      <p:pic>
        <p:nvPicPr>
          <p:cNvPr id="25603" name="Picture 3"/>
          <p:cNvPicPr>
            <a:picLocks noChangeAspect="1" noChangeArrowheads="1"/>
          </p:cNvPicPr>
          <p:nvPr/>
        </p:nvPicPr>
        <p:blipFill>
          <a:blip r:embed="rId3"/>
          <a:srcRect/>
          <a:stretch>
            <a:fillRect/>
          </a:stretch>
        </p:blipFill>
        <p:spPr bwMode="auto">
          <a:xfrm>
            <a:off x="4343400" y="838200"/>
            <a:ext cx="4572000" cy="2590800"/>
          </a:xfrm>
          <a:prstGeom prst="rect">
            <a:avLst/>
          </a:prstGeom>
          <a:noFill/>
          <a:ln w="9525">
            <a:noFill/>
            <a:miter lim="800000"/>
            <a:headEnd/>
            <a:tailEnd/>
          </a:ln>
          <a:effectLst/>
        </p:spPr>
      </p:pic>
      <p:pic>
        <p:nvPicPr>
          <p:cNvPr id="25604" name="Picture 4"/>
          <p:cNvPicPr>
            <a:picLocks noChangeAspect="1" noChangeArrowheads="1"/>
          </p:cNvPicPr>
          <p:nvPr/>
        </p:nvPicPr>
        <p:blipFill>
          <a:blip r:embed="rId4"/>
          <a:srcRect/>
          <a:stretch>
            <a:fillRect/>
          </a:stretch>
        </p:blipFill>
        <p:spPr bwMode="auto">
          <a:xfrm>
            <a:off x="381000" y="3564218"/>
            <a:ext cx="3810000" cy="2950882"/>
          </a:xfrm>
          <a:prstGeom prst="rect">
            <a:avLst/>
          </a:prstGeom>
          <a:noFill/>
          <a:ln w="9525">
            <a:noFill/>
            <a:miter lim="800000"/>
            <a:headEnd/>
            <a:tailEnd/>
          </a:ln>
          <a:effectLst/>
        </p:spPr>
      </p:pic>
      <p:pic>
        <p:nvPicPr>
          <p:cNvPr id="25605" name="Picture 5"/>
          <p:cNvPicPr>
            <a:picLocks noChangeAspect="1" noChangeArrowheads="1"/>
          </p:cNvPicPr>
          <p:nvPr/>
        </p:nvPicPr>
        <p:blipFill>
          <a:blip r:embed="rId5"/>
          <a:srcRect/>
          <a:stretch>
            <a:fillRect/>
          </a:stretch>
        </p:blipFill>
        <p:spPr bwMode="auto">
          <a:xfrm>
            <a:off x="4343400" y="3505200"/>
            <a:ext cx="4572000" cy="300990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a:stretch>
            <a:fillRect/>
          </a:stretch>
        </p:blipFill>
        <p:spPr bwMode="auto">
          <a:xfrm>
            <a:off x="228600" y="1143000"/>
            <a:ext cx="3962400" cy="2362200"/>
          </a:xfrm>
          <a:prstGeom prst="rect">
            <a:avLst/>
          </a:prstGeom>
          <a:noFill/>
          <a:ln w="9525">
            <a:noFill/>
            <a:miter lim="800000"/>
            <a:headEnd/>
            <a:tailEnd/>
          </a:ln>
          <a:effectLst/>
        </p:spPr>
      </p:pic>
      <p:pic>
        <p:nvPicPr>
          <p:cNvPr id="26627" name="Picture 3"/>
          <p:cNvPicPr>
            <a:picLocks noChangeAspect="1" noChangeArrowheads="1"/>
          </p:cNvPicPr>
          <p:nvPr/>
        </p:nvPicPr>
        <p:blipFill>
          <a:blip r:embed="rId3"/>
          <a:srcRect/>
          <a:stretch>
            <a:fillRect/>
          </a:stretch>
        </p:blipFill>
        <p:spPr bwMode="auto">
          <a:xfrm>
            <a:off x="4648200" y="1143000"/>
            <a:ext cx="4114800" cy="2438400"/>
          </a:xfrm>
          <a:prstGeom prst="rect">
            <a:avLst/>
          </a:prstGeom>
          <a:noFill/>
          <a:ln w="9525">
            <a:noFill/>
            <a:miter lim="800000"/>
            <a:headEnd/>
            <a:tailEnd/>
          </a:ln>
          <a:effectLst/>
        </p:spPr>
      </p:pic>
      <p:pic>
        <p:nvPicPr>
          <p:cNvPr id="26628" name="Picture 4"/>
          <p:cNvPicPr>
            <a:picLocks noChangeAspect="1" noChangeArrowheads="1"/>
          </p:cNvPicPr>
          <p:nvPr/>
        </p:nvPicPr>
        <p:blipFill>
          <a:blip r:embed="rId4"/>
          <a:srcRect/>
          <a:stretch>
            <a:fillRect/>
          </a:stretch>
        </p:blipFill>
        <p:spPr bwMode="auto">
          <a:xfrm>
            <a:off x="4648200" y="3581400"/>
            <a:ext cx="4038600" cy="2743200"/>
          </a:xfrm>
          <a:prstGeom prst="rect">
            <a:avLst/>
          </a:prstGeom>
          <a:noFill/>
          <a:ln w="9525">
            <a:noFill/>
            <a:miter lim="800000"/>
            <a:headEnd/>
            <a:tailEnd/>
          </a:ln>
          <a:effectLst/>
        </p:spPr>
      </p:pic>
      <p:pic>
        <p:nvPicPr>
          <p:cNvPr id="26629" name="Picture 5"/>
          <p:cNvPicPr>
            <a:picLocks noChangeAspect="1" noChangeArrowheads="1"/>
          </p:cNvPicPr>
          <p:nvPr/>
        </p:nvPicPr>
        <p:blipFill>
          <a:blip r:embed="rId5"/>
          <a:srcRect/>
          <a:stretch>
            <a:fillRect/>
          </a:stretch>
        </p:blipFill>
        <p:spPr bwMode="auto">
          <a:xfrm>
            <a:off x="304800" y="3581400"/>
            <a:ext cx="3733800" cy="2800350"/>
          </a:xfrm>
          <a:prstGeom prst="rect">
            <a:avLst/>
          </a:prstGeom>
          <a:noFill/>
          <a:ln w="9525">
            <a:noFill/>
            <a:miter lim="800000"/>
            <a:headEnd/>
            <a:tailEnd/>
          </a:ln>
          <a:effectLst/>
        </p:spPr>
      </p:pic>
      <p:sp>
        <p:nvSpPr>
          <p:cNvPr id="6" name="Rectangle 12"/>
          <p:cNvSpPr>
            <a:spLocks noChangeArrowheads="1"/>
          </p:cNvSpPr>
          <p:nvPr/>
        </p:nvSpPr>
        <p:spPr bwMode="auto">
          <a:xfrm>
            <a:off x="2438400" y="381000"/>
            <a:ext cx="4093300" cy="523220"/>
          </a:xfrm>
          <a:prstGeom prst="rect">
            <a:avLst/>
          </a:prstGeom>
          <a:noFill/>
          <a:ln w="9525">
            <a:noFill/>
            <a:miter lim="800000"/>
            <a:headEnd/>
            <a:tailEnd/>
          </a:ln>
        </p:spPr>
        <p:txBody>
          <a:bodyPr wrap="none">
            <a:spAutoFit/>
          </a:bodyPr>
          <a:lstStyle/>
          <a:p>
            <a:r>
              <a:rPr lang="en-US" altLang="zh-CN" sz="2800" dirty="0" smtClean="0">
                <a:solidFill>
                  <a:srgbClr val="FF0000"/>
                </a:solidFill>
              </a:rPr>
              <a:t>Statistical </a:t>
            </a:r>
            <a:r>
              <a:rPr lang="en-US" altLang="zh-CN" sz="2800" dirty="0">
                <a:solidFill>
                  <a:srgbClr val="FF0000"/>
                </a:solidFill>
              </a:rPr>
              <a:t>thermodynamics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143000"/>
            <a:ext cx="8305800" cy="5078313"/>
          </a:xfrm>
          <a:prstGeom prst="rect">
            <a:avLst/>
          </a:prstGeom>
          <a:noFill/>
        </p:spPr>
        <p:txBody>
          <a:bodyPr wrap="square" rtlCol="0">
            <a:spAutoFit/>
          </a:bodyPr>
          <a:lstStyle/>
          <a:p>
            <a:pPr algn="just"/>
            <a:r>
              <a:rPr lang="en-US" sz="1600" dirty="0" smtClean="0">
                <a:solidFill>
                  <a:srgbClr val="0000FF"/>
                </a:solidFill>
              </a:rPr>
              <a:t>The Maxwell-Boltzmann distribution is the classical </a:t>
            </a:r>
            <a:r>
              <a:rPr lang="en-US" sz="1600" u="sng" dirty="0" smtClean="0">
                <a:solidFill>
                  <a:srgbClr val="0000FF"/>
                </a:solidFill>
                <a:hlinkClick r:id="rId2"/>
              </a:rPr>
              <a:t>distribution function</a:t>
            </a:r>
            <a:r>
              <a:rPr lang="en-US" sz="1600" dirty="0" smtClean="0">
                <a:solidFill>
                  <a:srgbClr val="0000FF"/>
                </a:solidFill>
              </a:rPr>
              <a:t> for distribution of an amount of energy between identical but distinguishable particles.</a:t>
            </a:r>
          </a:p>
          <a:p>
            <a:pPr algn="just"/>
            <a:endParaRPr lang="en-US" sz="1600" dirty="0" smtClean="0">
              <a:solidFill>
                <a:srgbClr val="0000FF"/>
              </a:solidFill>
            </a:endParaRPr>
          </a:p>
          <a:p>
            <a:pPr algn="just"/>
            <a:endParaRPr lang="en-US" sz="1600" dirty="0" smtClean="0">
              <a:solidFill>
                <a:srgbClr val="0000FF"/>
              </a:solidFill>
            </a:endParaRPr>
          </a:p>
          <a:p>
            <a:pPr algn="just"/>
            <a:endParaRPr lang="en-US" sz="1600" dirty="0" smtClean="0">
              <a:solidFill>
                <a:srgbClr val="0000FF"/>
              </a:solidFill>
            </a:endParaRPr>
          </a:p>
          <a:p>
            <a:pPr algn="just"/>
            <a:endParaRPr lang="en-US" sz="1600" dirty="0" smtClean="0">
              <a:solidFill>
                <a:srgbClr val="0000FF"/>
              </a:solidFill>
            </a:endParaRPr>
          </a:p>
          <a:p>
            <a:pPr algn="just"/>
            <a:r>
              <a:rPr lang="en-US" sz="1600" dirty="0" smtClean="0">
                <a:solidFill>
                  <a:srgbClr val="0000FF"/>
                </a:solidFill>
              </a:rPr>
              <a:t>Besides the presumption of distinguishability, classical statistical physics postulates further that:</a:t>
            </a:r>
          </a:p>
          <a:p>
            <a:pPr lvl="0" algn="just">
              <a:buBlip>
                <a:blip r:embed="rId3"/>
              </a:buBlip>
            </a:pPr>
            <a:r>
              <a:rPr lang="en-US" sz="1600" dirty="0" smtClean="0">
                <a:solidFill>
                  <a:srgbClr val="0000FF"/>
                </a:solidFill>
              </a:rPr>
              <a:t>There is no restriction on the number of particles which can occupy a given state.</a:t>
            </a:r>
          </a:p>
          <a:p>
            <a:pPr lvl="0" algn="just">
              <a:buBlip>
                <a:blip r:embed="rId3"/>
              </a:buBlip>
            </a:pPr>
            <a:r>
              <a:rPr lang="en-US" sz="1600" dirty="0" smtClean="0">
                <a:solidFill>
                  <a:srgbClr val="0000FF"/>
                </a:solidFill>
              </a:rPr>
              <a:t>At thermal equilibrium, the distribution of particles among the available energy states will take the most probable distribution consistent with the total available energy and total number of particles.</a:t>
            </a:r>
          </a:p>
          <a:p>
            <a:pPr lvl="0" algn="just">
              <a:buBlip>
                <a:blip r:embed="rId3"/>
              </a:buBlip>
            </a:pPr>
            <a:r>
              <a:rPr lang="en-US" sz="1600" dirty="0" smtClean="0">
                <a:solidFill>
                  <a:srgbClr val="0000FF"/>
                </a:solidFill>
              </a:rPr>
              <a:t>Every specific state of the system has equal probability.</a:t>
            </a:r>
          </a:p>
          <a:p>
            <a:pPr algn="just"/>
            <a:r>
              <a:rPr lang="en-US" sz="1600" dirty="0" smtClean="0">
                <a:solidFill>
                  <a:srgbClr val="0000FF"/>
                </a:solidFill>
              </a:rPr>
              <a:t>One of the general ideas contained in these postulates is that it is unlikely that any one particle will get an energy far above the average (i.e., far more than its share). Energies lower than the average are favored because there are more ways to get them. If one particle gets an energy of 10 times the average, for example, then it reduces the number of possibilities for the distribution of the remainder of the energy. Therefore it is unlikely because the </a:t>
            </a:r>
            <a:r>
              <a:rPr lang="en-US" sz="1600" u="sng" dirty="0" smtClean="0">
                <a:solidFill>
                  <a:srgbClr val="0000FF"/>
                </a:solidFill>
                <a:hlinkClick r:id="rId2"/>
              </a:rPr>
              <a:t>probability</a:t>
            </a:r>
            <a:r>
              <a:rPr lang="en-US" sz="1600" dirty="0" smtClean="0">
                <a:solidFill>
                  <a:srgbClr val="0000FF"/>
                </a:solidFill>
              </a:rPr>
              <a:t> of occupying a given state is proportional to the number of ways it can be obtained.</a:t>
            </a:r>
          </a:p>
          <a:p>
            <a:pPr algn="just"/>
            <a:r>
              <a:rPr lang="en-US" dirty="0" smtClean="0">
                <a:solidFill>
                  <a:srgbClr val="0000FF"/>
                </a:solidFill>
              </a:rPr>
              <a:t> </a:t>
            </a:r>
          </a:p>
          <a:p>
            <a:endParaRPr lang="en-US" dirty="0"/>
          </a:p>
        </p:txBody>
      </p:sp>
      <p:sp>
        <p:nvSpPr>
          <p:cNvPr id="5" name="TextBox 4"/>
          <p:cNvSpPr txBox="1"/>
          <p:nvPr/>
        </p:nvSpPr>
        <p:spPr>
          <a:xfrm>
            <a:off x="1828800" y="609600"/>
            <a:ext cx="5943600" cy="646331"/>
          </a:xfrm>
          <a:prstGeom prst="rect">
            <a:avLst/>
          </a:prstGeom>
          <a:noFill/>
        </p:spPr>
        <p:txBody>
          <a:bodyPr wrap="square" rtlCol="0">
            <a:spAutoFit/>
          </a:bodyPr>
          <a:lstStyle/>
          <a:p>
            <a:r>
              <a:rPr lang="en-US" b="1" dirty="0" smtClean="0">
                <a:solidFill>
                  <a:srgbClr val="C00000"/>
                </a:solidFill>
              </a:rPr>
              <a:t>The Maxwell-Boltzmann Distribution</a:t>
            </a:r>
          </a:p>
          <a:p>
            <a:endParaRPr lang="en-US" dirty="0"/>
          </a:p>
        </p:txBody>
      </p:sp>
      <p:pic>
        <p:nvPicPr>
          <p:cNvPr id="6" name="Picture 5" descr="http://hyperphysics.phy-astr.gsu.edu/hbase/quantum/imgqua/dismb2.gif">
            <a:hlinkClick r:id="rId4"/>
          </p:cNvPr>
          <p:cNvPicPr/>
          <p:nvPr/>
        </p:nvPicPr>
        <p:blipFill>
          <a:blip r:embed="rId5"/>
          <a:srcRect/>
          <a:stretch>
            <a:fillRect/>
          </a:stretch>
        </p:blipFill>
        <p:spPr bwMode="auto">
          <a:xfrm>
            <a:off x="2743201" y="1828801"/>
            <a:ext cx="1523999"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hyperphysics.phy-astr.gsu.edu/hbase/quantum/imgqua/dismb3.gif"/>
          <p:cNvPicPr/>
          <p:nvPr/>
        </p:nvPicPr>
        <p:blipFill>
          <a:blip r:embed="rId2"/>
          <a:srcRect/>
          <a:stretch>
            <a:fillRect/>
          </a:stretch>
        </p:blipFill>
        <p:spPr bwMode="auto">
          <a:xfrm>
            <a:off x="1752600" y="1524000"/>
            <a:ext cx="5791200" cy="3962400"/>
          </a:xfrm>
          <a:prstGeom prst="rect">
            <a:avLst/>
          </a:prstGeom>
          <a:noFill/>
          <a:ln w="9525">
            <a:noFill/>
            <a:miter lim="800000"/>
            <a:headEnd/>
            <a:tailEnd/>
          </a:ln>
        </p:spPr>
      </p:pic>
      <p:sp>
        <p:nvSpPr>
          <p:cNvPr id="3" name="TextBox 2"/>
          <p:cNvSpPr txBox="1"/>
          <p:nvPr/>
        </p:nvSpPr>
        <p:spPr>
          <a:xfrm>
            <a:off x="1828800" y="609600"/>
            <a:ext cx="5943600" cy="646331"/>
          </a:xfrm>
          <a:prstGeom prst="rect">
            <a:avLst/>
          </a:prstGeom>
          <a:noFill/>
        </p:spPr>
        <p:txBody>
          <a:bodyPr wrap="square" rtlCol="0">
            <a:spAutoFit/>
          </a:bodyPr>
          <a:lstStyle/>
          <a:p>
            <a:r>
              <a:rPr lang="en-US" b="1" dirty="0" smtClean="0">
                <a:solidFill>
                  <a:srgbClr val="C00000"/>
                </a:solidFill>
              </a:rPr>
              <a:t>The Maxwell-Boltzmann Distribution</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219200" y="1371600"/>
          <a:ext cx="6934199" cy="3683508"/>
        </p:xfrm>
        <a:graphic>
          <a:graphicData uri="http://schemas.openxmlformats.org/drawingml/2006/table">
            <a:tbl>
              <a:tblPr/>
              <a:tblGrid>
                <a:gridCol w="6934199"/>
              </a:tblGrid>
              <a:tr h="2943225">
                <a:tc>
                  <a:txBody>
                    <a:bodyPr/>
                    <a:lstStyle/>
                    <a:p>
                      <a:pPr marL="0" marR="0" algn="just">
                        <a:lnSpc>
                          <a:spcPct val="115000"/>
                        </a:lnSpc>
                      </a:pPr>
                      <a:r>
                        <a:rPr lang="en-US" sz="1600" dirty="0" smtClean="0">
                          <a:latin typeface="Calibri"/>
                          <a:ea typeface="Times New Roman"/>
                          <a:cs typeface="Times New Roman"/>
                        </a:rPr>
                        <a:t>The</a:t>
                      </a:r>
                      <a:r>
                        <a:rPr lang="en-US" sz="1600" dirty="0">
                          <a:latin typeface="Calibri"/>
                          <a:ea typeface="Times New Roman"/>
                          <a:cs typeface="Times New Roman"/>
                        </a:rPr>
                        <a:t> </a:t>
                      </a:r>
                      <a:r>
                        <a:rPr lang="en-US" sz="1600" u="sng" dirty="0">
                          <a:solidFill>
                            <a:srgbClr val="0000FF"/>
                          </a:solidFill>
                          <a:latin typeface="Calibri"/>
                          <a:ea typeface="Times New Roman"/>
                          <a:cs typeface="Times New Roman"/>
                          <a:hlinkClick r:id="rId2"/>
                        </a:rPr>
                        <a:t>Einstein-Bose</a:t>
                      </a:r>
                      <a:r>
                        <a:rPr lang="en-US" sz="1600" dirty="0">
                          <a:latin typeface="Calibri"/>
                          <a:ea typeface="Times New Roman"/>
                          <a:cs typeface="Times New Roman"/>
                        </a:rPr>
                        <a:t> and </a:t>
                      </a:r>
                      <a:r>
                        <a:rPr lang="en-US" sz="1600" u="sng" dirty="0">
                          <a:solidFill>
                            <a:srgbClr val="0000FF"/>
                          </a:solidFill>
                          <a:latin typeface="Calibri"/>
                          <a:ea typeface="Times New Roman"/>
                          <a:cs typeface="Times New Roman"/>
                          <a:hlinkClick r:id="rId3"/>
                        </a:rPr>
                        <a:t>Fermi-Dirac</a:t>
                      </a:r>
                      <a:r>
                        <a:rPr lang="en-US" sz="1600" dirty="0">
                          <a:latin typeface="Calibri"/>
                          <a:ea typeface="Times New Roman"/>
                          <a:cs typeface="Times New Roman"/>
                        </a:rPr>
                        <a:t> distributions differ from the classical Maxwell-Boltzmann distribution because the particles they describe are indistinguishable.</a:t>
                      </a:r>
                    </a:p>
                    <a:p>
                      <a:pPr marL="0" marR="0" algn="just">
                        <a:lnSpc>
                          <a:spcPct val="115000"/>
                        </a:lnSpc>
                      </a:pPr>
                      <a:r>
                        <a:rPr lang="en-US" sz="1600" dirty="0">
                          <a:latin typeface="Calibri"/>
                          <a:ea typeface="Times New Roman"/>
                          <a:cs typeface="Times New Roman"/>
                        </a:rPr>
                        <a:t>Particles are considered to be indistinguishable if their wave packets overlap significantly. This kind of consideration comes from the fact that all particles have characteristic wave properties according to the </a:t>
                      </a:r>
                      <a:r>
                        <a:rPr lang="en-US" sz="1600" u="sng" dirty="0" err="1">
                          <a:solidFill>
                            <a:srgbClr val="0000FF"/>
                          </a:solidFill>
                          <a:latin typeface="Calibri"/>
                          <a:ea typeface="Times New Roman"/>
                          <a:cs typeface="Times New Roman"/>
                          <a:hlinkClick r:id="rId4"/>
                        </a:rPr>
                        <a:t>DeBroglie</a:t>
                      </a:r>
                      <a:r>
                        <a:rPr lang="en-US" sz="1600" u="sng" dirty="0">
                          <a:solidFill>
                            <a:srgbClr val="0000FF"/>
                          </a:solidFill>
                          <a:latin typeface="Calibri"/>
                          <a:ea typeface="Times New Roman"/>
                          <a:cs typeface="Times New Roman"/>
                          <a:hlinkClick r:id="rId4"/>
                        </a:rPr>
                        <a:t> hypothesis</a:t>
                      </a:r>
                      <a:r>
                        <a:rPr lang="en-US" sz="1600" dirty="0">
                          <a:latin typeface="Calibri"/>
                          <a:ea typeface="Times New Roman"/>
                          <a:cs typeface="Times New Roman"/>
                        </a:rPr>
                        <a:t> . Two particles can be considered to be </a:t>
                      </a:r>
                      <a:r>
                        <a:rPr lang="en-US" sz="1600" i="1" dirty="0">
                          <a:latin typeface="Calibri"/>
                          <a:ea typeface="Times New Roman"/>
                          <a:cs typeface="Times New Roman"/>
                        </a:rPr>
                        <a:t>distinguishable </a:t>
                      </a:r>
                      <a:r>
                        <a:rPr lang="en-US" sz="1600" dirty="0">
                          <a:latin typeface="Calibri"/>
                          <a:ea typeface="Times New Roman"/>
                          <a:cs typeface="Times New Roman"/>
                        </a:rPr>
                        <a:t>if their separation is large compared to their </a:t>
                      </a:r>
                      <a:r>
                        <a:rPr lang="en-US" sz="1600" dirty="0" err="1">
                          <a:latin typeface="Calibri"/>
                          <a:ea typeface="Times New Roman"/>
                          <a:cs typeface="Times New Roman"/>
                        </a:rPr>
                        <a:t>DeBroglie</a:t>
                      </a:r>
                      <a:r>
                        <a:rPr lang="en-US" sz="1600" dirty="0">
                          <a:latin typeface="Calibri"/>
                          <a:ea typeface="Times New Roman"/>
                          <a:cs typeface="Times New Roman"/>
                        </a:rPr>
                        <a:t> wavelength.</a:t>
                      </a:r>
                    </a:p>
                    <a:p>
                      <a:pPr marL="0" marR="0" algn="just">
                        <a:lnSpc>
                          <a:spcPct val="115000"/>
                        </a:lnSpc>
                      </a:pPr>
                      <a:r>
                        <a:rPr lang="en-US" sz="1600" dirty="0">
                          <a:latin typeface="Calibri"/>
                          <a:ea typeface="Times New Roman"/>
                          <a:cs typeface="Times New Roman"/>
                        </a:rPr>
                        <a:t>For example, the condition of distinguishability is met by molecules in an ideal gas under ordinary conditions. For oxygen gas at STP, the molecules have a separation on the order of 3 nm and </a:t>
                      </a:r>
                      <a:r>
                        <a:rPr lang="en-US" sz="1600" dirty="0" err="1">
                          <a:latin typeface="Calibri"/>
                          <a:ea typeface="Times New Roman"/>
                          <a:cs typeface="Times New Roman"/>
                        </a:rPr>
                        <a:t>DeBroglie</a:t>
                      </a:r>
                      <a:r>
                        <a:rPr lang="en-US" sz="1600" dirty="0">
                          <a:latin typeface="Calibri"/>
                          <a:ea typeface="Times New Roman"/>
                          <a:cs typeface="Times New Roman"/>
                        </a:rPr>
                        <a:t> wavelengths on the order of 0.03 nm, a factor of a thousand smaller. On the other hand, two electrons in the first shell of an atom are inherently indistinguishable because of the large overlap of their </a:t>
                      </a:r>
                      <a:r>
                        <a:rPr lang="en-US" sz="1600" dirty="0" err="1">
                          <a:latin typeface="Calibri"/>
                          <a:ea typeface="Times New Roman"/>
                          <a:cs typeface="Times New Roman"/>
                        </a:rPr>
                        <a:t>wavefunctions</a:t>
                      </a:r>
                      <a:r>
                        <a:rPr lang="en-US" sz="1600" dirty="0">
                          <a:latin typeface="Calibri"/>
                          <a:ea typeface="Times New Roman"/>
                          <a:cs typeface="Times New Roman"/>
                        </a:rPr>
                        <a:t>.</a:t>
                      </a:r>
                    </a:p>
                  </a:txBody>
                  <a:tcPr marL="19050" marR="19050" marT="19050" marB="19050" anchor="ctr">
                    <a:lnL>
                      <a:noFill/>
                    </a:lnL>
                    <a:lnR>
                      <a:noFill/>
                    </a:lnR>
                    <a:lnT>
                      <a:noFill/>
                    </a:lnT>
                    <a:lnB>
                      <a:noFill/>
                    </a:lnB>
                  </a:tcPr>
                </a:tc>
              </a:tr>
            </a:tbl>
          </a:graphicData>
        </a:graphic>
      </p:graphicFrame>
      <p:sp>
        <p:nvSpPr>
          <p:cNvPr id="3" name="TextBox 2"/>
          <p:cNvSpPr txBox="1"/>
          <p:nvPr/>
        </p:nvSpPr>
        <p:spPr>
          <a:xfrm>
            <a:off x="1752600" y="533400"/>
            <a:ext cx="5638800" cy="646331"/>
          </a:xfrm>
          <a:prstGeom prst="rect">
            <a:avLst/>
          </a:prstGeom>
          <a:noFill/>
        </p:spPr>
        <p:txBody>
          <a:bodyPr wrap="square" rtlCol="0">
            <a:spAutoFit/>
          </a:bodyPr>
          <a:lstStyle/>
          <a:p>
            <a:pPr algn="ctr"/>
            <a:r>
              <a:rPr lang="en-US" b="1" dirty="0" smtClean="0">
                <a:solidFill>
                  <a:srgbClr val="C00000"/>
                </a:solidFill>
                <a:ea typeface="Times New Roman"/>
                <a:cs typeface="Times New Roman"/>
              </a:rPr>
              <a:t>Distinguishability of Particles</a:t>
            </a:r>
          </a:p>
          <a:p>
            <a:endParaRPr lang="en-US" dirty="0">
              <a:solidFill>
                <a:srgbClr val="C0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762000"/>
            <a:ext cx="7467600" cy="5478423"/>
          </a:xfrm>
          <a:prstGeom prst="rect">
            <a:avLst/>
          </a:prstGeom>
          <a:noFill/>
        </p:spPr>
        <p:txBody>
          <a:bodyPr wrap="square" rtlCol="0">
            <a:spAutoFit/>
          </a:bodyPr>
          <a:lstStyle/>
          <a:p>
            <a:pPr algn="ctr"/>
            <a:r>
              <a:rPr lang="en-US" sz="2800" b="1" dirty="0" smtClean="0">
                <a:solidFill>
                  <a:srgbClr val="C00000"/>
                </a:solidFill>
              </a:rPr>
              <a:t>Bose-Einstein Condensation</a:t>
            </a:r>
            <a:endParaRPr lang="en-US" sz="2800" dirty="0" smtClean="0">
              <a:solidFill>
                <a:srgbClr val="C00000"/>
              </a:solidFill>
            </a:endParaRPr>
          </a:p>
          <a:p>
            <a:pPr algn="just">
              <a:buBlip>
                <a:blip r:embed="rId2"/>
              </a:buBlip>
            </a:pPr>
            <a:r>
              <a:rPr lang="en-US" sz="1600" dirty="0" smtClean="0"/>
              <a:t>In 1924 Einstein pointed out that </a:t>
            </a:r>
            <a:r>
              <a:rPr lang="en-US" sz="1600" u="sng" dirty="0" smtClean="0">
                <a:hlinkClick r:id="rId3"/>
              </a:rPr>
              <a:t>bosons</a:t>
            </a:r>
            <a:r>
              <a:rPr lang="en-US" sz="1600" dirty="0" smtClean="0"/>
              <a:t> could "condense" in unlimited numbers into a single ground state since they are governed by </a:t>
            </a:r>
            <a:r>
              <a:rPr lang="en-US" sz="1600" u="sng" dirty="0" smtClean="0">
                <a:hlinkClick r:id="rId4"/>
              </a:rPr>
              <a:t>Bose-Einstein statistics</a:t>
            </a:r>
            <a:r>
              <a:rPr lang="en-US" sz="1600" dirty="0" smtClean="0"/>
              <a:t> and not constrained by the </a:t>
            </a:r>
            <a:r>
              <a:rPr lang="en-US" sz="1600" u="sng" dirty="0" smtClean="0">
                <a:hlinkClick r:id="rId5"/>
              </a:rPr>
              <a:t>Pauli exclusion principle</a:t>
            </a:r>
            <a:r>
              <a:rPr lang="en-US" sz="1600" dirty="0" smtClean="0"/>
              <a:t>. Little notice was taken of this curious possibility until the anomalous behavior of </a:t>
            </a:r>
            <a:r>
              <a:rPr lang="en-US" sz="1600" u="sng" dirty="0" smtClean="0">
                <a:hlinkClick r:id="rId6"/>
              </a:rPr>
              <a:t>liquid helium</a:t>
            </a:r>
            <a:r>
              <a:rPr lang="en-US" sz="1600" dirty="0" smtClean="0"/>
              <a:t> at low temperatures was studied carefully.</a:t>
            </a:r>
          </a:p>
          <a:p>
            <a:pPr algn="just">
              <a:buBlip>
                <a:blip r:embed="rId2"/>
              </a:buBlip>
            </a:pPr>
            <a:r>
              <a:rPr lang="en-US" sz="1600" dirty="0" smtClean="0"/>
              <a:t>When helium is cooled to a critical temperature of 2.17 K, a remarkable discontinuity in heat capacity occurs, the liquid density drops, and a fraction of the liquid becomes a zero viscosity "</a:t>
            </a:r>
            <a:r>
              <a:rPr lang="en-US" sz="1600" u="sng" dirty="0" err="1" smtClean="0">
                <a:hlinkClick r:id="rId6"/>
              </a:rPr>
              <a:t>superfluid</a:t>
            </a:r>
            <a:r>
              <a:rPr lang="en-US" sz="1600" dirty="0" smtClean="0"/>
              <a:t>". </a:t>
            </a:r>
            <a:r>
              <a:rPr lang="en-US" sz="1600" dirty="0" err="1" smtClean="0"/>
              <a:t>Superfluidity</a:t>
            </a:r>
            <a:r>
              <a:rPr lang="en-US" sz="1600" dirty="0" smtClean="0"/>
              <a:t> arises from the fraction of helium atoms which has condensed to the lowest possible energy.</a:t>
            </a:r>
          </a:p>
          <a:p>
            <a:pPr algn="just">
              <a:buBlip>
                <a:blip r:embed="rId2"/>
              </a:buBlip>
            </a:pPr>
            <a:r>
              <a:rPr lang="en-US" sz="1600" dirty="0" smtClean="0"/>
              <a:t>A condensation effect is also credited with producing </a:t>
            </a:r>
            <a:r>
              <a:rPr lang="en-US" sz="1600" u="sng" dirty="0" smtClean="0">
                <a:hlinkClick r:id="rId7"/>
              </a:rPr>
              <a:t>superconductivity</a:t>
            </a:r>
            <a:r>
              <a:rPr lang="en-US" sz="1600" dirty="0" smtClean="0"/>
              <a:t>. In the </a:t>
            </a:r>
            <a:r>
              <a:rPr lang="en-US" sz="1600" u="sng" dirty="0" smtClean="0">
                <a:hlinkClick r:id="rId8"/>
              </a:rPr>
              <a:t>BCS Theory</a:t>
            </a:r>
            <a:r>
              <a:rPr lang="en-US" sz="1600" dirty="0" smtClean="0"/>
              <a:t>, pairs of electrons are coupled by lattice interactions, and the pairs (</a:t>
            </a:r>
            <a:r>
              <a:rPr lang="en-US" sz="1600" dirty="0" err="1" smtClean="0"/>
              <a:t>called</a:t>
            </a:r>
            <a:r>
              <a:rPr lang="en-US" sz="1600" u="sng" dirty="0" err="1" smtClean="0">
                <a:hlinkClick r:id="rId9"/>
              </a:rPr>
              <a:t>Cooper</a:t>
            </a:r>
            <a:r>
              <a:rPr lang="en-US" sz="1600" u="sng" dirty="0" smtClean="0">
                <a:hlinkClick r:id="rId9"/>
              </a:rPr>
              <a:t> pairs</a:t>
            </a:r>
            <a:r>
              <a:rPr lang="en-US" sz="1600" dirty="0" smtClean="0"/>
              <a:t>) act like bosons and can condense into a state of zero electrical resistance.</a:t>
            </a:r>
          </a:p>
          <a:p>
            <a:pPr algn="just">
              <a:buBlip>
                <a:blip r:embed="rId2"/>
              </a:buBlip>
            </a:pPr>
            <a:r>
              <a:rPr lang="en-US" sz="1600" dirty="0" smtClean="0"/>
              <a:t>The conditions for achieving a Bose-Einstein condensate are quite extreme. The participating particles must be considered to be identical, and this is a condition that is difficult to achieve for whole atoms. The condition of </a:t>
            </a:r>
            <a:r>
              <a:rPr lang="en-US" sz="1600" u="sng" dirty="0" err="1" smtClean="0">
                <a:hlinkClick r:id="rId10"/>
              </a:rPr>
              <a:t>indistinguishability</a:t>
            </a:r>
            <a:r>
              <a:rPr lang="en-US" sz="1600" dirty="0" smtClean="0"/>
              <a:t> requires that the </a:t>
            </a:r>
            <a:r>
              <a:rPr lang="en-US" sz="1600" u="sng" dirty="0" err="1" smtClean="0">
                <a:hlinkClick r:id="rId11"/>
              </a:rPr>
              <a:t>deBroglie</a:t>
            </a:r>
            <a:r>
              <a:rPr lang="en-US" sz="1600" u="sng" dirty="0" smtClean="0">
                <a:hlinkClick r:id="rId11"/>
              </a:rPr>
              <a:t> wavelengths</a:t>
            </a:r>
            <a:r>
              <a:rPr lang="en-US" sz="1600" dirty="0" smtClean="0"/>
              <a:t> of the particles overlap significantly. This requires extremely low temperatures so that the </a:t>
            </a:r>
            <a:r>
              <a:rPr lang="en-US" sz="1600" dirty="0" err="1" smtClean="0"/>
              <a:t>deBroglie</a:t>
            </a:r>
            <a:r>
              <a:rPr lang="en-US" sz="1600" dirty="0" smtClean="0"/>
              <a:t> wavelengths will be long, but also requires a fairly high particle density to narrow the gap between the particles.</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371600" y="609600"/>
          <a:ext cx="7391400" cy="1754124"/>
        </p:xfrm>
        <a:graphic>
          <a:graphicData uri="http://schemas.openxmlformats.org/drawingml/2006/table">
            <a:tbl>
              <a:tblPr/>
              <a:tblGrid>
                <a:gridCol w="3695700"/>
                <a:gridCol w="3695700"/>
              </a:tblGrid>
              <a:tr h="0">
                <a:tc>
                  <a:txBody>
                    <a:bodyPr/>
                    <a:lstStyle/>
                    <a:p>
                      <a:pPr marL="0" marR="0">
                        <a:lnSpc>
                          <a:spcPct val="115000"/>
                        </a:lnSpc>
                        <a:spcBef>
                          <a:spcPts val="0"/>
                        </a:spcBef>
                        <a:spcAft>
                          <a:spcPts val="1000"/>
                        </a:spcAft>
                      </a:pPr>
                      <a:endParaRPr lang="en-US" sz="1200" dirty="0">
                        <a:latin typeface="Calibri"/>
                        <a:ea typeface="Times New Roman"/>
                        <a:cs typeface="Times New Roman"/>
                      </a:endParaRPr>
                    </a:p>
                  </a:txBody>
                  <a:tcPr marL="9525" marR="9525" marT="9525" marB="9525" anchor="ctr">
                    <a:lnL>
                      <a:noFill/>
                    </a:lnL>
                    <a:lnR>
                      <a:noFill/>
                    </a:lnR>
                    <a:lnT>
                      <a:noFill/>
                    </a:lnT>
                    <a:lnB>
                      <a:noFill/>
                    </a:lnB>
                    <a:noFill/>
                  </a:tcPr>
                </a:tc>
                <a:tc>
                  <a:txBody>
                    <a:bodyPr/>
                    <a:lstStyle/>
                    <a:p>
                      <a:pPr marL="0" marR="0" algn="ctr">
                        <a:lnSpc>
                          <a:spcPct val="115000"/>
                        </a:lnSpc>
                        <a:spcBef>
                          <a:spcPts val="1000"/>
                        </a:spcBef>
                        <a:spcAft>
                          <a:spcPts val="0"/>
                        </a:spcAft>
                      </a:pPr>
                      <a:r>
                        <a:rPr lang="en-US" sz="1100" b="1" dirty="0">
                          <a:solidFill>
                            <a:srgbClr val="4F81BD"/>
                          </a:solidFill>
                          <a:latin typeface="Calibri"/>
                          <a:ea typeface="Times New Roman"/>
                          <a:cs typeface="Times New Roman"/>
                        </a:rPr>
                        <a:t>How many ways can you distribute 9 units of energy among 6 identical particles?</a:t>
                      </a:r>
                    </a:p>
                    <a:p>
                      <a:pPr marL="0" marR="0">
                        <a:lnSpc>
                          <a:spcPct val="115000"/>
                        </a:lnSpc>
                      </a:pPr>
                      <a:r>
                        <a:rPr lang="en-US" sz="1100" dirty="0">
                          <a:latin typeface="Calibri"/>
                          <a:ea typeface="Times New Roman"/>
                          <a:cs typeface="Times New Roman"/>
                        </a:rPr>
                        <a:t>The three distributions of particles at left each have the same energy, the same kind of particles, and the same number of particles, yet the distribution at the right is 30 times more likely than the one at the left. Why is this? For </a:t>
                      </a:r>
                      <a:r>
                        <a:rPr lang="en-US" sz="1100" dirty="0" err="1">
                          <a:latin typeface="Calibri"/>
                          <a:ea typeface="Times New Roman"/>
                          <a:cs typeface="Times New Roman"/>
                        </a:rPr>
                        <a:t>the</a:t>
                      </a:r>
                      <a:r>
                        <a:rPr lang="en-US" sz="1100" u="sng" dirty="0" err="1">
                          <a:solidFill>
                            <a:srgbClr val="0000FF"/>
                          </a:solidFill>
                          <a:latin typeface="Calibri"/>
                          <a:ea typeface="Times New Roman"/>
                          <a:cs typeface="Times New Roman"/>
                          <a:hlinkClick r:id="rId2"/>
                        </a:rPr>
                        <a:t>distinguishable</a:t>
                      </a:r>
                      <a:r>
                        <a:rPr lang="en-US" sz="1100" u="sng" dirty="0">
                          <a:solidFill>
                            <a:srgbClr val="0000FF"/>
                          </a:solidFill>
                          <a:latin typeface="Calibri"/>
                          <a:ea typeface="Times New Roman"/>
                          <a:cs typeface="Times New Roman"/>
                          <a:hlinkClick r:id="rId2"/>
                        </a:rPr>
                        <a:t> particles</a:t>
                      </a:r>
                      <a:r>
                        <a:rPr lang="en-US" sz="1100" dirty="0">
                          <a:latin typeface="Calibri"/>
                          <a:ea typeface="Times New Roman"/>
                          <a:cs typeface="Times New Roman"/>
                        </a:rPr>
                        <a:t> which are presumed by the </a:t>
                      </a:r>
                      <a:r>
                        <a:rPr lang="en-US" sz="1100" u="sng" dirty="0">
                          <a:solidFill>
                            <a:srgbClr val="0000FF"/>
                          </a:solidFill>
                          <a:latin typeface="Calibri"/>
                          <a:ea typeface="Times New Roman"/>
                          <a:cs typeface="Times New Roman"/>
                          <a:hlinkClick r:id="rId3"/>
                        </a:rPr>
                        <a:t>Maxwell-Boltzmann distribution</a:t>
                      </a:r>
                      <a:r>
                        <a:rPr lang="en-US" sz="1100" dirty="0">
                          <a:latin typeface="Calibri"/>
                          <a:ea typeface="Times New Roman"/>
                          <a:cs typeface="Times New Roman"/>
                        </a:rPr>
                        <a:t>, it matters not only how many particles are in each state, but which particles are in each state.</a:t>
                      </a:r>
                    </a:p>
                  </a:txBody>
                  <a:tcPr marL="9525" marR="9525" marT="9525" marB="9525" anchor="ctr">
                    <a:lnL>
                      <a:noFill/>
                    </a:lnL>
                    <a:lnR>
                      <a:noFill/>
                    </a:lnR>
                    <a:lnT>
                      <a:noFill/>
                    </a:lnT>
                    <a:lnB>
                      <a:noFill/>
                    </a:lnB>
                    <a:noFill/>
                  </a:tcPr>
                </a:tc>
              </a:tr>
            </a:tbl>
          </a:graphicData>
        </a:graphic>
      </p:graphicFrame>
      <p:pic>
        <p:nvPicPr>
          <p:cNvPr id="22529" name="Picture 66" descr="http://hyperphysics.phy-astr.gsu.edu/hbase/quantum/imgqua/bolcnt.gif"/>
          <p:cNvPicPr>
            <a:picLocks noChangeAspect="1" noChangeArrowheads="1"/>
          </p:cNvPicPr>
          <p:nvPr/>
        </p:nvPicPr>
        <p:blipFill>
          <a:blip r:embed="rId4"/>
          <a:srcRect/>
          <a:stretch>
            <a:fillRect/>
          </a:stretch>
        </p:blipFill>
        <p:spPr bwMode="auto">
          <a:xfrm>
            <a:off x="2133600" y="762000"/>
            <a:ext cx="1762125" cy="1543050"/>
          </a:xfrm>
          <a:prstGeom prst="rect">
            <a:avLst/>
          </a:prstGeom>
          <a:noFill/>
        </p:spPr>
      </p:pic>
      <p:sp>
        <p:nvSpPr>
          <p:cNvPr id="4" name="TextBox 3"/>
          <p:cNvSpPr txBox="1"/>
          <p:nvPr/>
        </p:nvSpPr>
        <p:spPr>
          <a:xfrm>
            <a:off x="838200" y="2819400"/>
            <a:ext cx="7924800" cy="1661993"/>
          </a:xfrm>
          <a:prstGeom prst="rect">
            <a:avLst/>
          </a:prstGeom>
          <a:noFill/>
        </p:spPr>
        <p:txBody>
          <a:bodyPr wrap="square" rtlCol="0">
            <a:spAutoFit/>
          </a:bodyPr>
          <a:lstStyle/>
          <a:p>
            <a:r>
              <a:rPr lang="en-US" sz="1200" dirty="0" err="1" smtClean="0"/>
              <a:t>Blatt</a:t>
            </a:r>
            <a:r>
              <a:rPr lang="en-US" sz="1200" dirty="0" smtClean="0"/>
              <a:t> uses the term "</a:t>
            </a:r>
            <a:r>
              <a:rPr lang="en-US" sz="1200" dirty="0" err="1" smtClean="0"/>
              <a:t>macrostate</a:t>
            </a:r>
            <a:r>
              <a:rPr lang="en-US" sz="1200" dirty="0" smtClean="0"/>
              <a:t>" to describe the characterization of the system which gives just the number of particles in each state; the diagram above shows three of the </a:t>
            </a:r>
            <a:r>
              <a:rPr lang="en-US" sz="1200" u="sng" dirty="0" smtClean="0">
                <a:hlinkClick r:id="rId5"/>
              </a:rPr>
              <a:t>26 possible macrostates</a:t>
            </a:r>
            <a:r>
              <a:rPr lang="en-US" sz="1200" dirty="0" smtClean="0"/>
              <a:t> for this system. The term "microstate" is used for the more detailed characterization in which the specific energy level for each particle is given. The </a:t>
            </a:r>
            <a:r>
              <a:rPr lang="en-US" sz="1200" dirty="0" err="1" smtClean="0"/>
              <a:t>macrostate</a:t>
            </a:r>
            <a:r>
              <a:rPr lang="en-US" sz="1200" dirty="0" smtClean="0"/>
              <a:t> at left has only 6 microstates, because there are only 6 ways to put one particle in level 9 and the other 5 in level 0. But there are 180 ways to achieve the </a:t>
            </a:r>
            <a:r>
              <a:rPr lang="en-US" sz="1200" dirty="0" err="1" smtClean="0"/>
              <a:t>macrostate</a:t>
            </a:r>
            <a:r>
              <a:rPr lang="en-US" sz="1200" dirty="0" smtClean="0"/>
              <a:t> at right, so if every distribution is presumed to be equally likely, then the system is 30 times more likely to be found in the right hand </a:t>
            </a:r>
            <a:r>
              <a:rPr lang="en-US" sz="1200" dirty="0" err="1" smtClean="0"/>
              <a:t>macrostate</a:t>
            </a:r>
            <a:r>
              <a:rPr lang="en-US" sz="1200" dirty="0" smtClean="0"/>
              <a:t>.</a:t>
            </a:r>
          </a:p>
          <a:p>
            <a:r>
              <a:rPr lang="en-US" sz="1200" dirty="0" smtClean="0"/>
              <a:t>The number of </a:t>
            </a:r>
            <a:r>
              <a:rPr lang="en-US" sz="1200" u="sng" dirty="0" smtClean="0">
                <a:hlinkClick r:id="rId6"/>
              </a:rPr>
              <a:t>distinguishable ways</a:t>
            </a:r>
            <a:r>
              <a:rPr lang="en-US" sz="1200" dirty="0" smtClean="0"/>
              <a:t> to produce each distribution is given by</a:t>
            </a:r>
          </a:p>
          <a:p>
            <a:endParaRPr lang="en-US" dirty="0"/>
          </a:p>
        </p:txBody>
      </p:sp>
      <p:pic>
        <p:nvPicPr>
          <p:cNvPr id="5" name="Picture 4" descr="http://hyperphysics.phy-astr.gsu.edu/hbase/quantum/imgqua/mbcnt1.gif"/>
          <p:cNvPicPr/>
          <p:nvPr/>
        </p:nvPicPr>
        <p:blipFill>
          <a:blip r:embed="rId7"/>
          <a:srcRect/>
          <a:stretch>
            <a:fillRect/>
          </a:stretch>
        </p:blipFill>
        <p:spPr bwMode="auto">
          <a:xfrm>
            <a:off x="2362200" y="4267200"/>
            <a:ext cx="4438650" cy="447675"/>
          </a:xfrm>
          <a:prstGeom prst="rect">
            <a:avLst/>
          </a:prstGeom>
          <a:noFill/>
          <a:ln w="9525">
            <a:noFill/>
            <a:miter lim="800000"/>
            <a:headEnd/>
            <a:tailEnd/>
          </a:ln>
        </p:spPr>
      </p:pic>
      <p:sp>
        <p:nvSpPr>
          <p:cNvPr id="6" name="Rectangle 5"/>
          <p:cNvSpPr/>
          <p:nvPr/>
        </p:nvSpPr>
        <p:spPr>
          <a:xfrm>
            <a:off x="457200" y="4724400"/>
            <a:ext cx="7543800" cy="369332"/>
          </a:xfrm>
          <a:prstGeom prst="rect">
            <a:avLst/>
          </a:prstGeom>
        </p:spPr>
        <p:txBody>
          <a:bodyPr wrap="square">
            <a:spAutoFit/>
          </a:bodyPr>
          <a:lstStyle/>
          <a:p>
            <a:r>
              <a:rPr lang="en-US" dirty="0" smtClean="0"/>
              <a:t>So for the three macrostates pictured above, the numbers of microstates are</a:t>
            </a:r>
            <a:endParaRPr lang="en-US" dirty="0"/>
          </a:p>
        </p:txBody>
      </p:sp>
      <p:pic>
        <p:nvPicPr>
          <p:cNvPr id="7" name="Picture 6" descr="http://hyperphysics.phy-astr.gsu.edu/hbase/quantum/imgqua/mbcnt2.gif"/>
          <p:cNvPicPr/>
          <p:nvPr/>
        </p:nvPicPr>
        <p:blipFill>
          <a:blip r:embed="rId8"/>
          <a:srcRect/>
          <a:stretch>
            <a:fillRect/>
          </a:stretch>
        </p:blipFill>
        <p:spPr bwMode="auto">
          <a:xfrm>
            <a:off x="1981200" y="5257800"/>
            <a:ext cx="4314825" cy="43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600" y="228600"/>
            <a:ext cx="4495800" cy="3429000"/>
          </a:xfrm>
          <a:prstGeom prst="rect">
            <a:avLst/>
          </a:prstGeom>
          <a:noFill/>
          <a:ln w="12700">
            <a:solidFill>
              <a:schemeClr val="tx1"/>
            </a:solid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228600" y="3581400"/>
            <a:ext cx="4495800" cy="3048000"/>
          </a:xfrm>
          <a:prstGeom prst="rect">
            <a:avLst/>
          </a:prstGeom>
          <a:noFill/>
          <a:ln w="12700">
            <a:solidFill>
              <a:schemeClr val="tx1"/>
            </a:solid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4953000" y="228600"/>
            <a:ext cx="3962400" cy="3352800"/>
          </a:xfrm>
          <a:prstGeom prst="rect">
            <a:avLst/>
          </a:prstGeom>
          <a:noFill/>
          <a:ln w="12700">
            <a:solidFill>
              <a:schemeClr val="tx1"/>
            </a:solid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4953000" y="3581400"/>
            <a:ext cx="3962400" cy="2971800"/>
          </a:xfrm>
          <a:prstGeom prst="rect">
            <a:avLst/>
          </a:prstGeom>
          <a:noFill/>
          <a:ln w="127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04800" y="838200"/>
            <a:ext cx="4267200" cy="3429000"/>
          </a:xfrm>
          <a:prstGeom prst="rect">
            <a:avLst/>
          </a:prstGeom>
          <a:noFill/>
          <a:ln w="12700">
            <a:solidFill>
              <a:schemeClr val="tx1"/>
            </a:solid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4800600" y="914400"/>
            <a:ext cx="4114800" cy="3429000"/>
          </a:xfrm>
          <a:prstGeom prst="rect">
            <a:avLst/>
          </a:prstGeom>
          <a:noFill/>
          <a:ln w="12700">
            <a:solidFill>
              <a:schemeClr val="tx1"/>
            </a:solid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474</Words>
  <Application>Microsoft Office PowerPoint</Application>
  <PresentationFormat>On-screen Show (4:3)</PresentationFormat>
  <Paragraphs>82</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Statistical Thermodynamics </dc:title>
  <dc:creator>VIVEK</dc:creator>
  <cp:lastModifiedBy>SHIV SWAYAMBHU</cp:lastModifiedBy>
  <cp:revision>60</cp:revision>
  <dcterms:created xsi:type="dcterms:W3CDTF">2012-10-18T14:32:39Z</dcterms:created>
  <dcterms:modified xsi:type="dcterms:W3CDTF">2020-01-29T17:03:09Z</dcterms:modified>
</cp:coreProperties>
</file>